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52.xml" ContentType="application/vnd.openxmlformats-officedocument.presentationml.slide+xml"/>
  <Override PartName="/ppt/slides/slide49.xml" ContentType="application/vnd.openxmlformats-officedocument.presentationml.slide+xml"/>
  <Override PartName="/ppt/slides/slide33.xml" ContentType="application/vnd.openxmlformats-officedocument.presentationml.slide+xml"/>
  <Override PartName="/ppt/notesSlides/notesSlide30.xml" ContentType="application/vnd.openxmlformats-officedocument.presentationml.notesSlide+xml"/>
  <Default Extension="bin" ContentType="application/vnd.openxmlformats-officedocument.presentationml.printerSettings"/>
  <Override PartName="/ppt/notesSlides/notesSlide1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56.xml" ContentType="application/vnd.openxmlformats-officedocument.presentationml.slide+xml"/>
  <Override PartName="/ppt/notesSlides/notesSlide48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2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Default Extension="tiff" ContentType="image/tiff"/>
  <Override PartName="/ppt/slides/slide46.xml" ContentType="application/vnd.openxmlformats-officedocument.presentationml.slide+xml"/>
  <Override PartName="/ppt/notesSlides/notesSlide41.xml" ContentType="application/vnd.openxmlformats-officedocument.presentationml.notesSlide+xml"/>
  <Override PartName="/ppt/notesSlides/notesSlide8.xml" ContentType="application/vnd.openxmlformats-officedocument.presentationml.notesSlide+xml"/>
  <Default Extension="gif" ContentType="image/gif"/>
  <Override PartName="/ppt/slideLayouts/slideLayout14.xml" ContentType="application/vnd.openxmlformats-officedocument.presentationml.slideLayout+xml"/>
  <Override PartName="/ppt/notesSlides/notesSlide26.xml" ContentType="application/vnd.openxmlformats-officedocument.presentationml.notesSlide+xml"/>
  <Override PartName="/ppt/notesSlides/notesSlide45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53.xml" ContentType="application/vnd.openxmlformats-officedocument.presentationml.slide+xml"/>
  <Override PartName="/ppt/slides/slide15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57.xml" ContentType="application/vnd.openxmlformats-officedocument.presentationml.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35.xml" ContentType="application/vnd.openxmlformats-officedocument.presentationml.notesSlide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notesSlides/notesSlide23.xml" ContentType="application/vnd.openxmlformats-officedocument.presentationml.notes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8.xml" ContentType="application/vnd.openxmlformats-officedocument.presentationml.slide+xml"/>
  <Override PartName="/ppt/slides/slide50.xml" ContentType="application/vnd.openxmlformats-officedocument.presentationml.slide+xml"/>
  <Override PartName="/ppt/slides/slide47.xml" ContentType="application/vnd.openxmlformats-officedocument.presentationml.slide+xml"/>
  <Override PartName="/ppt/slides/slide31.xml" ContentType="application/vnd.openxmlformats-officedocument.presentationml.slide+xml"/>
  <Override PartName="/ppt/notesSlides/notesSlide42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15.xml" ContentType="application/vnd.openxmlformats-officedocument.presentationml.slideLayout+xml"/>
  <Default Extension="emf" ContentType="image/x-emf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notesSlides/notesSlide27.xml" ContentType="application/vnd.openxmlformats-officedocument.presentationml.notesSlide+xml"/>
  <Override PartName="/ppt/notesSlides/notesSlide46.xml" ContentType="application/vnd.openxmlformats-officedocument.presentationml.notesSlide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slides/slide54.xml" ContentType="application/vnd.openxmlformats-officedocument.presentationml.slide+xml"/>
  <Override PartName="/ppt/slides/slide1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24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s/slide51.xml" ContentType="application/vnd.openxmlformats-officedocument.presentationml.slide+xml"/>
  <Override PartName="/ppt/slides/slide48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viewProps.xml" ContentType="application/vnd.openxmlformats-officedocument.presentationml.viewProps+xml"/>
  <Override PartName="/ppt/slides/slide29.xml" ContentType="application/vnd.openxmlformats-officedocument.presentationml.slide+xml"/>
  <Override PartName="/ppt/notesSlides/notesSlide43.xml" ContentType="application/vnd.openxmlformats-officedocument.presentationml.notesSlide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slides/slide55.xml" ContentType="application/vnd.openxmlformats-officedocument.presentationml.slide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notesSlides/notesSlide33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6.xml" ContentType="application/vnd.openxmlformats-officedocument.presentationml.slide+xml"/>
  <Override PartName="/ppt/slideMasters/slideMaster2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slides/slide10.xml" ContentType="application/vnd.openxmlformats-officedocument.presentationml.slide+xml"/>
  <Override PartName="/ppt/notesSlides/notesSlide40.xml" ContentType="application/vnd.openxmlformats-officedocument.presentationml.notesSlide+xml"/>
  <Override PartName="/ppt/slideLayouts/slideLayout13.xml" ContentType="application/vnd.openxmlformats-officedocument.presentationml.slideLayout+xml"/>
  <Override PartName="/ppt/notesSlides/notesSlide39.xml" ContentType="application/vnd.openxmlformats-officedocument.presentationml.notesSlide+xml"/>
  <Default Extension="png" ContentType="image/png"/>
  <Override PartName="/ppt/notesSlides/notesSlide25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  <p:sldMasterId id="2147483675" r:id="rId2"/>
  </p:sldMasterIdLst>
  <p:notesMasterIdLst>
    <p:notesMasterId r:id="rId60"/>
  </p:notesMasterIdLst>
  <p:sldIdLst>
    <p:sldId id="256" r:id="rId3"/>
    <p:sldId id="280" r:id="rId4"/>
    <p:sldId id="342" r:id="rId5"/>
    <p:sldId id="334" r:id="rId6"/>
    <p:sldId id="258" r:id="rId7"/>
    <p:sldId id="272" r:id="rId8"/>
    <p:sldId id="281" r:id="rId9"/>
    <p:sldId id="308" r:id="rId10"/>
    <p:sldId id="343" r:id="rId11"/>
    <p:sldId id="344" r:id="rId12"/>
    <p:sldId id="345" r:id="rId13"/>
    <p:sldId id="285" r:id="rId14"/>
    <p:sldId id="321" r:id="rId15"/>
    <p:sldId id="311" r:id="rId16"/>
    <p:sldId id="309" r:id="rId17"/>
    <p:sldId id="312" r:id="rId18"/>
    <p:sldId id="313" r:id="rId19"/>
    <p:sldId id="301" r:id="rId20"/>
    <p:sldId id="314" r:id="rId21"/>
    <p:sldId id="316" r:id="rId22"/>
    <p:sldId id="317" r:id="rId23"/>
    <p:sldId id="318" r:id="rId24"/>
    <p:sldId id="319" r:id="rId25"/>
    <p:sldId id="271" r:id="rId26"/>
    <p:sldId id="324" r:id="rId27"/>
    <p:sldId id="270" r:id="rId28"/>
    <p:sldId id="329" r:id="rId29"/>
    <p:sldId id="328" r:id="rId30"/>
    <p:sldId id="293" r:id="rId31"/>
    <p:sldId id="332" r:id="rId32"/>
    <p:sldId id="330" r:id="rId33"/>
    <p:sldId id="327" r:id="rId34"/>
    <p:sldId id="298" r:id="rId35"/>
    <p:sldId id="338" r:id="rId36"/>
    <p:sldId id="333" r:id="rId37"/>
    <p:sldId id="339" r:id="rId38"/>
    <p:sldId id="340" r:id="rId39"/>
    <p:sldId id="341" r:id="rId40"/>
    <p:sldId id="315" r:id="rId41"/>
    <p:sldId id="305" r:id="rId42"/>
    <p:sldId id="306" r:id="rId43"/>
    <p:sldId id="307" r:id="rId44"/>
    <p:sldId id="273" r:id="rId45"/>
    <p:sldId id="337" r:id="rId46"/>
    <p:sldId id="274" r:id="rId47"/>
    <p:sldId id="290" r:id="rId48"/>
    <p:sldId id="291" r:id="rId49"/>
    <p:sldId id="288" r:id="rId50"/>
    <p:sldId id="289" r:id="rId51"/>
    <p:sldId id="294" r:id="rId52"/>
    <p:sldId id="264" r:id="rId53"/>
    <p:sldId id="262" r:id="rId54"/>
    <p:sldId id="322" r:id="rId55"/>
    <p:sldId id="304" r:id="rId56"/>
    <p:sldId id="282" r:id="rId57"/>
    <p:sldId id="284" r:id="rId58"/>
    <p:sldId id="320" r:id="rId59"/>
  </p:sldIdLst>
  <p:sldSz cx="9144000" cy="6858000" type="screen4x3"/>
  <p:notesSz cx="6858000" cy="9144000"/>
  <p:defaultTextStyle>
    <a:defPPr>
      <a:defRPr lang="nn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22981" autoAdjust="0"/>
    <p:restoredTop sz="79240" autoAdjust="0"/>
  </p:normalViewPr>
  <p:slideViewPr>
    <p:cSldViewPr snapToGrid="0" snapToObjects="1">
      <p:cViewPr>
        <p:scale>
          <a:sx n="100" d="100"/>
          <a:sy n="100" d="100"/>
        </p:scale>
        <p:origin x="-7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viewProps" Target="viewProps.xml"/><Relationship Id="rId64" Type="http://schemas.openxmlformats.org/officeDocument/2006/relationships/theme" Target="theme/theme1.xml"/><Relationship Id="rId65" Type="http://schemas.openxmlformats.org/officeDocument/2006/relationships/tableStyles" Target="tableStyles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notesMaster" Target="notesMasters/notesMaster1.xml"/><Relationship Id="rId61" Type="http://schemas.openxmlformats.org/officeDocument/2006/relationships/printerSettings" Target="printerSettings/printerSettings1.bin"/><Relationship Id="rId62" Type="http://schemas.openxmlformats.org/officeDocument/2006/relationships/presProps" Target="presProp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8A6CDA-8C7F-5D43-867B-205560550535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63EB6-CA53-DE42-94F9-0E0CFE68660B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While</a:t>
            </a:r>
            <a:r>
              <a:rPr lang="nb-NO" dirty="0" smtClean="0"/>
              <a:t> </a:t>
            </a:r>
            <a:r>
              <a:rPr lang="nb-NO" dirty="0" err="1" smtClean="0"/>
              <a:t>many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skills </a:t>
            </a:r>
            <a:r>
              <a:rPr lang="nb-NO" dirty="0" err="1" smtClean="0"/>
              <a:t>required</a:t>
            </a:r>
            <a:r>
              <a:rPr lang="nb-NO" dirty="0" smtClean="0"/>
              <a:t> for </a:t>
            </a:r>
            <a:r>
              <a:rPr lang="nb-NO" dirty="0" err="1" smtClean="0"/>
              <a:t>print</a:t>
            </a:r>
            <a:r>
              <a:rPr lang="nb-NO" dirty="0" smtClean="0"/>
              <a:t> and </a:t>
            </a:r>
            <a:r>
              <a:rPr lang="nb-NO" dirty="0" err="1" smtClean="0"/>
              <a:t>electronic</a:t>
            </a:r>
            <a:r>
              <a:rPr lang="nb-NO" dirty="0" smtClean="0"/>
              <a:t>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similar</a:t>
            </a:r>
            <a:r>
              <a:rPr lang="nb-NO" dirty="0" smtClean="0"/>
              <a:t>, </a:t>
            </a:r>
            <a:r>
              <a:rPr lang="nb-NO" dirty="0" err="1" smtClean="0"/>
              <a:t>electronic</a:t>
            </a:r>
            <a:r>
              <a:rPr lang="nb-NO" dirty="0" smtClean="0"/>
              <a:t>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demands</a:t>
            </a:r>
            <a:r>
              <a:rPr lang="nb-NO" dirty="0" smtClean="0"/>
              <a:t> </a:t>
            </a:r>
            <a:r>
              <a:rPr lang="nb-NO" dirty="0" err="1" smtClean="0"/>
              <a:t>that</a:t>
            </a:r>
            <a:r>
              <a:rPr lang="nb-NO" dirty="0" smtClean="0"/>
              <a:t> </a:t>
            </a:r>
            <a:r>
              <a:rPr lang="nb-NO" dirty="0" err="1" smtClean="0"/>
              <a:t>new</a:t>
            </a:r>
            <a:r>
              <a:rPr lang="nb-NO" dirty="0" smtClean="0"/>
              <a:t> </a:t>
            </a:r>
            <a:r>
              <a:rPr lang="nb-NO" dirty="0" err="1" smtClean="0"/>
              <a:t>emphases</a:t>
            </a:r>
            <a:r>
              <a:rPr lang="nb-NO" dirty="0" smtClean="0"/>
              <a:t> and </a:t>
            </a:r>
            <a:r>
              <a:rPr lang="nb-NO" dirty="0" err="1" smtClean="0"/>
              <a:t>strategies</a:t>
            </a:r>
            <a:r>
              <a:rPr lang="nb-NO" dirty="0" smtClean="0"/>
              <a:t> be </a:t>
            </a:r>
            <a:r>
              <a:rPr lang="nb-NO" dirty="0" err="1" smtClean="0"/>
              <a:t>added</a:t>
            </a:r>
            <a:r>
              <a:rPr lang="nb-NO" dirty="0" smtClean="0"/>
              <a:t> to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repertoires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readers</a:t>
            </a:r>
            <a:r>
              <a:rPr lang="nb-NO" dirty="0" smtClean="0"/>
              <a:t>. </a:t>
            </a:r>
            <a:r>
              <a:rPr lang="nb-NO" dirty="0" err="1" smtClean="0"/>
              <a:t>Gathering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Internet </a:t>
            </a:r>
            <a:r>
              <a:rPr lang="nb-NO" dirty="0" err="1" smtClean="0"/>
              <a:t>requires</a:t>
            </a:r>
            <a:r>
              <a:rPr lang="nb-NO" dirty="0" smtClean="0"/>
              <a:t> </a:t>
            </a:r>
            <a:r>
              <a:rPr lang="nb-NO" dirty="0" err="1" smtClean="0"/>
              <a:t>skimming</a:t>
            </a:r>
            <a:r>
              <a:rPr lang="nb-NO" dirty="0" smtClean="0"/>
              <a:t> and </a:t>
            </a:r>
            <a:r>
              <a:rPr lang="nb-NO" dirty="0" err="1" smtClean="0"/>
              <a:t>scanning</a:t>
            </a:r>
            <a:r>
              <a:rPr lang="nb-NO" dirty="0" smtClean="0"/>
              <a:t> </a:t>
            </a:r>
            <a:r>
              <a:rPr lang="nb-NO" dirty="0" err="1" smtClean="0"/>
              <a:t>through</a:t>
            </a:r>
            <a:r>
              <a:rPr lang="nb-NO" dirty="0" smtClean="0"/>
              <a:t> large </a:t>
            </a:r>
            <a:r>
              <a:rPr lang="nb-NO" dirty="0" err="1" smtClean="0"/>
              <a:t>amounts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material and </a:t>
            </a:r>
            <a:r>
              <a:rPr lang="nb-NO" dirty="0" err="1" smtClean="0"/>
              <a:t>immediately</a:t>
            </a:r>
            <a:r>
              <a:rPr lang="nb-NO" dirty="0" smtClean="0"/>
              <a:t> </a:t>
            </a:r>
            <a:r>
              <a:rPr lang="nb-NO" dirty="0" err="1" smtClean="0"/>
              <a:t>evaluating</a:t>
            </a:r>
            <a:r>
              <a:rPr lang="nb-NO" dirty="0" smtClean="0"/>
              <a:t> </a:t>
            </a:r>
            <a:r>
              <a:rPr lang="nb-NO" dirty="0" err="1" smtClean="0"/>
              <a:t>its</a:t>
            </a:r>
            <a:r>
              <a:rPr lang="nb-NO" dirty="0" smtClean="0"/>
              <a:t> </a:t>
            </a:r>
            <a:r>
              <a:rPr lang="nb-NO" dirty="0" err="1" smtClean="0"/>
              <a:t>credibility</a:t>
            </a:r>
            <a:r>
              <a:rPr lang="nb-NO" dirty="0" smtClean="0"/>
              <a:t>. </a:t>
            </a:r>
            <a:r>
              <a:rPr lang="nb-NO" dirty="0" err="1" smtClean="0"/>
              <a:t>Critical</a:t>
            </a:r>
            <a:r>
              <a:rPr lang="nb-NO" dirty="0" smtClean="0"/>
              <a:t> </a:t>
            </a:r>
            <a:r>
              <a:rPr lang="nb-NO" dirty="0" err="1" smtClean="0"/>
              <a:t>thinking</a:t>
            </a:r>
            <a:r>
              <a:rPr lang="nb-NO" dirty="0" smtClean="0"/>
              <a:t>, </a:t>
            </a:r>
            <a:r>
              <a:rPr lang="nb-NO" dirty="0" err="1" smtClean="0"/>
              <a:t>therefore</a:t>
            </a:r>
            <a:r>
              <a:rPr lang="nb-NO" dirty="0" smtClean="0"/>
              <a:t>, has </a:t>
            </a:r>
            <a:r>
              <a:rPr lang="nb-NO" dirty="0" err="1" smtClean="0"/>
              <a:t>become</a:t>
            </a:r>
            <a:r>
              <a:rPr lang="nb-NO" dirty="0" smtClean="0"/>
              <a:t> more </a:t>
            </a:r>
            <a:r>
              <a:rPr lang="nb-NO" dirty="0" err="1" smtClean="0"/>
              <a:t>important</a:t>
            </a:r>
            <a:r>
              <a:rPr lang="nb-NO" dirty="0" smtClean="0"/>
              <a:t> </a:t>
            </a:r>
            <a:r>
              <a:rPr lang="nb-NO" dirty="0" err="1" smtClean="0"/>
              <a:t>than</a:t>
            </a:r>
            <a:r>
              <a:rPr lang="nb-NO" dirty="0" smtClean="0"/>
              <a:t> ever in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literacy</a:t>
            </a:r>
            <a:r>
              <a:rPr lang="nb-NO" dirty="0" smtClean="0"/>
              <a:t> (</a:t>
            </a:r>
            <a:r>
              <a:rPr lang="nb-NO" dirty="0" err="1" smtClean="0"/>
              <a:t>Halpern</a:t>
            </a:r>
            <a:r>
              <a:rPr lang="nb-NO" dirty="0" smtClean="0"/>
              <a:t>, 1989; </a:t>
            </a:r>
            <a:r>
              <a:rPr lang="nb-NO" dirty="0" err="1" smtClean="0"/>
              <a:t>Shetzer</a:t>
            </a:r>
            <a:r>
              <a:rPr lang="nb-NO" dirty="0" smtClean="0"/>
              <a:t> &amp; </a:t>
            </a:r>
            <a:r>
              <a:rPr lang="nb-NO" dirty="0" err="1" smtClean="0"/>
              <a:t>Warschauer</a:t>
            </a:r>
            <a:r>
              <a:rPr lang="nb-NO" dirty="0" smtClean="0"/>
              <a:t>, 2000; </a:t>
            </a:r>
            <a:r>
              <a:rPr lang="nb-NO" dirty="0" err="1" smtClean="0"/>
              <a:t>Warschauer</a:t>
            </a:r>
            <a:r>
              <a:rPr lang="nb-NO" dirty="0" smtClean="0"/>
              <a:t>, 1999). </a:t>
            </a:r>
            <a:r>
              <a:rPr lang="nb-NO" dirty="0" err="1" smtClean="0"/>
              <a:t>Warschauer</a:t>
            </a:r>
            <a:r>
              <a:rPr lang="nb-NO" dirty="0" smtClean="0"/>
              <a:t> </a:t>
            </a:r>
            <a:r>
              <a:rPr lang="nb-NO" dirty="0" err="1" smtClean="0"/>
              <a:t>concludes</a:t>
            </a:r>
            <a:r>
              <a:rPr lang="nb-NO" dirty="0" smtClean="0"/>
              <a:t> </a:t>
            </a:r>
            <a:r>
              <a:rPr lang="nb-NO" dirty="0" err="1" smtClean="0"/>
              <a:t>that</a:t>
            </a:r>
            <a:r>
              <a:rPr lang="nb-NO" dirty="0" smtClean="0"/>
              <a:t> </a:t>
            </a:r>
            <a:r>
              <a:rPr lang="nb-NO" dirty="0" err="1" smtClean="0"/>
              <a:t>overcoming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“digital </a:t>
            </a:r>
            <a:r>
              <a:rPr lang="nb-NO" dirty="0" err="1" smtClean="0"/>
              <a:t>divide</a:t>
            </a:r>
            <a:r>
              <a:rPr lang="nb-NO" dirty="0" smtClean="0"/>
              <a:t>” is not </a:t>
            </a:r>
            <a:r>
              <a:rPr lang="nb-NO" dirty="0" err="1" smtClean="0"/>
              <a:t>only</a:t>
            </a:r>
            <a:r>
              <a:rPr lang="nb-NO" dirty="0" smtClean="0"/>
              <a:t> a matter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achieving</a:t>
            </a:r>
            <a:r>
              <a:rPr lang="nb-NO" dirty="0" smtClean="0"/>
              <a:t> online </a:t>
            </a:r>
            <a:r>
              <a:rPr lang="nb-NO" dirty="0" err="1" smtClean="0"/>
              <a:t>access</a:t>
            </a:r>
            <a:r>
              <a:rPr lang="nb-NO" dirty="0" smtClean="0"/>
              <a:t>, </a:t>
            </a:r>
            <a:r>
              <a:rPr lang="nb-NO" dirty="0" err="1" smtClean="0"/>
              <a:t>but</a:t>
            </a:r>
            <a:r>
              <a:rPr lang="nb-NO" dirty="0" smtClean="0"/>
              <a:t> </a:t>
            </a:r>
            <a:r>
              <a:rPr lang="nb-NO" dirty="0" err="1" smtClean="0"/>
              <a:t>also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enhancing</a:t>
            </a:r>
            <a:r>
              <a:rPr lang="nb-NO" dirty="0" smtClean="0"/>
              <a:t> </a:t>
            </a:r>
            <a:r>
              <a:rPr lang="nb-NO" dirty="0" err="1" smtClean="0"/>
              <a:t>people’s</a:t>
            </a:r>
            <a:r>
              <a:rPr lang="nb-NO" dirty="0" smtClean="0"/>
              <a:t> </a:t>
            </a:r>
            <a:r>
              <a:rPr lang="nb-NO" dirty="0" err="1" smtClean="0"/>
              <a:t>abilities</a:t>
            </a:r>
            <a:r>
              <a:rPr lang="nb-NO" dirty="0" smtClean="0"/>
              <a:t> to </a:t>
            </a:r>
            <a:r>
              <a:rPr lang="nb-NO" dirty="0" err="1" smtClean="0"/>
              <a:t>integrate</a:t>
            </a:r>
            <a:r>
              <a:rPr lang="nb-NO" dirty="0" smtClean="0"/>
              <a:t>, </a:t>
            </a:r>
            <a:r>
              <a:rPr lang="nb-NO" dirty="0" err="1" smtClean="0"/>
              <a:t>evaluate</a:t>
            </a:r>
            <a:r>
              <a:rPr lang="nb-NO" dirty="0" smtClean="0"/>
              <a:t> and </a:t>
            </a:r>
            <a:r>
              <a:rPr lang="nb-NO" dirty="0" err="1" smtClean="0"/>
              <a:t>communicate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dirty="0" smtClean="0"/>
              <a:t>. PISA 2009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1</a:t>
            </a:fld>
            <a:endParaRPr lang="nb-NO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http://ipsnews.net/news.asp?idnews=52415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10</a:t>
            </a:fld>
            <a:endParaRPr lang="nb-NO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smtClean="0"/>
              <a:t>http://ipsnews.net/news.asp?idnews=52415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11</a:t>
            </a:fld>
            <a:endParaRPr lang="nb-NO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http://www.euractiv.com/fr/securite/situation-roms-france-atteint-point-critique/article-150520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12</a:t>
            </a:fld>
            <a:endParaRPr lang="nb-NO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Det vi tester bør stemme overens med det vi tenker om lesing.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13</a:t>
            </a:fld>
            <a:endParaRPr lang="nb-NO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©2009 by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International Association for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Evaluation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endParaRPr lang="nb-NO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Educational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Achievement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(IEA), Amsterdam,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Netherlands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nb-NO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Mange tekster kan ikke klassifiseres i disse kategoriene. Litteratur blir informasjon ( Åsne Seierstad)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Skimming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er en prosess elevene bruker for å finne info på Internett. De leser raskt og går videre.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15</a:t>
            </a:fld>
            <a:endParaRPr lang="nb-NO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©2009 by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International Association for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Evaluation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endParaRPr lang="nb-NO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Educational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Achievement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(IEA), Amsterdam,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Netherlands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nb-NO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Mange tekster kan ikke klassifiseres i disse kategoriene. Litteratur blir informasjon ( Åsne Seierstad)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16</a:t>
            </a:fld>
            <a:endParaRPr lang="nb-NO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©2009 by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International Association for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Evaluation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endParaRPr lang="nb-NO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Educational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Achievement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(IEA), Amsterdam,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Netherlands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nb-NO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Mange tekster kan ikke klassifiseres i disse kategoriene. Litteratur blir informasjon ( Åsne Seierstad)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17</a:t>
            </a:fld>
            <a:endParaRPr lang="nb-NO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18</a:t>
            </a:fld>
            <a:endParaRPr lang="nb-NO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200" dirty="0" smtClean="0"/>
              <a:t>Three </a:t>
            </a:r>
            <a:r>
              <a:rPr lang="nb-NO" sz="1200" dirty="0" err="1" smtClean="0"/>
              <a:t>aspects</a:t>
            </a:r>
            <a:r>
              <a:rPr lang="nb-NO" sz="1200" dirty="0" smtClean="0"/>
              <a:t> </a:t>
            </a:r>
            <a:r>
              <a:rPr lang="nb-NO" sz="1200" dirty="0" err="1" smtClean="0"/>
              <a:t>of</a:t>
            </a:r>
            <a:r>
              <a:rPr lang="nb-NO" sz="1200" dirty="0" smtClean="0"/>
              <a:t> </a:t>
            </a:r>
            <a:r>
              <a:rPr lang="nb-NO" sz="1200" dirty="0" err="1" smtClean="0"/>
              <a:t>student’s</a:t>
            </a:r>
            <a:r>
              <a:rPr lang="nb-NO" sz="1200" dirty="0" smtClean="0"/>
              <a:t> </a:t>
            </a:r>
            <a:r>
              <a:rPr lang="nb-NO" sz="1200" dirty="0" err="1" smtClean="0"/>
              <a:t>readingLesere</a:t>
            </a:r>
            <a:r>
              <a:rPr lang="nb-NO" sz="1200" dirty="0" smtClean="0"/>
              <a:t> konstruerer mening på forskjellige måter.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200" dirty="0" smtClean="0"/>
              <a:t>Kunnskaper og erfaringer filtrerer deres forståelse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sz="1000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19</a:t>
            </a:fld>
            <a:endParaRPr lang="nb-NO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200" dirty="0" smtClean="0"/>
              <a:t>Three </a:t>
            </a:r>
            <a:r>
              <a:rPr lang="nb-NO" sz="1200" dirty="0" err="1" smtClean="0"/>
              <a:t>aspects</a:t>
            </a:r>
            <a:r>
              <a:rPr lang="nb-NO" sz="1200" dirty="0" smtClean="0"/>
              <a:t> </a:t>
            </a:r>
            <a:r>
              <a:rPr lang="nb-NO" sz="1200" dirty="0" err="1" smtClean="0"/>
              <a:t>of</a:t>
            </a:r>
            <a:r>
              <a:rPr lang="nb-NO" sz="1200" dirty="0" smtClean="0"/>
              <a:t> </a:t>
            </a:r>
            <a:r>
              <a:rPr lang="nb-NO" sz="1200" dirty="0" err="1" smtClean="0"/>
              <a:t>student’s</a:t>
            </a:r>
            <a:r>
              <a:rPr lang="nb-NO" sz="1200" dirty="0" smtClean="0"/>
              <a:t> </a:t>
            </a:r>
            <a:r>
              <a:rPr lang="nb-NO" sz="1200" dirty="0" err="1" smtClean="0"/>
              <a:t>readingLesere</a:t>
            </a:r>
            <a:r>
              <a:rPr lang="nb-NO" sz="1200" dirty="0" smtClean="0"/>
              <a:t> konstruerer mening på forskjellige måter.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200" dirty="0" smtClean="0"/>
              <a:t>Kunnskaper og erfaringer filtrerer </a:t>
            </a:r>
            <a:r>
              <a:rPr lang="nb-NO" sz="1200" smtClean="0"/>
              <a:t>deres forståelse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sz="100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20</a:t>
            </a:fld>
            <a:endParaRPr lang="nb-N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Jeg innhold, han språk</a:t>
            </a:r>
            <a:r>
              <a:rPr lang="nb-NO" baseline="0" dirty="0" smtClean="0"/>
              <a:t> = struktur ikke viktig</a:t>
            </a:r>
          </a:p>
          <a:p>
            <a:r>
              <a:rPr lang="nb-NO" baseline="0" dirty="0" smtClean="0"/>
              <a:t>Svar på oppgaven, hvor viktig er det?</a:t>
            </a:r>
          </a:p>
          <a:p>
            <a:r>
              <a:rPr lang="nb-NO" baseline="0" dirty="0" smtClean="0"/>
              <a:t>Kreativitet og originalitet, hvor viktig er det?</a:t>
            </a:r>
          </a:p>
          <a:p>
            <a:r>
              <a:rPr lang="nb-NO" baseline="0" dirty="0" smtClean="0"/>
              <a:t>Vi er enige, men hvilke vurderingskriterier skal vi legge vekt på?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2</a:t>
            </a:fld>
            <a:endParaRPr lang="nb-NO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200" dirty="0" smtClean="0"/>
              <a:t>Three </a:t>
            </a:r>
            <a:r>
              <a:rPr lang="nb-NO" sz="1200" dirty="0" err="1" smtClean="0"/>
              <a:t>aspects</a:t>
            </a:r>
            <a:r>
              <a:rPr lang="nb-NO" sz="1200" dirty="0" smtClean="0"/>
              <a:t> </a:t>
            </a:r>
            <a:r>
              <a:rPr lang="nb-NO" sz="1200" dirty="0" err="1" smtClean="0"/>
              <a:t>of</a:t>
            </a:r>
            <a:r>
              <a:rPr lang="nb-NO" sz="1200" dirty="0" smtClean="0"/>
              <a:t> </a:t>
            </a:r>
            <a:r>
              <a:rPr lang="nb-NO" sz="1200" dirty="0" err="1" smtClean="0"/>
              <a:t>student’s</a:t>
            </a:r>
            <a:r>
              <a:rPr lang="nb-NO" sz="1200" dirty="0" smtClean="0"/>
              <a:t> </a:t>
            </a:r>
            <a:r>
              <a:rPr lang="nb-NO" sz="1200" dirty="0" err="1" smtClean="0"/>
              <a:t>readingLesere</a:t>
            </a:r>
            <a:r>
              <a:rPr lang="nb-NO" sz="1200" dirty="0" smtClean="0"/>
              <a:t> konstruerer mening på forskjellige måter.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200" dirty="0" smtClean="0"/>
              <a:t>Kunnskaper og erfaringer filtrerer deres forståelse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sz="1000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21</a:t>
            </a:fld>
            <a:endParaRPr lang="nb-NO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200" dirty="0" smtClean="0"/>
              <a:t>Three </a:t>
            </a:r>
            <a:r>
              <a:rPr lang="nb-NO" sz="1200" dirty="0" err="1" smtClean="0"/>
              <a:t>aspects</a:t>
            </a:r>
            <a:r>
              <a:rPr lang="nb-NO" sz="1200" dirty="0" smtClean="0"/>
              <a:t> </a:t>
            </a:r>
            <a:r>
              <a:rPr lang="nb-NO" sz="1200" dirty="0" err="1" smtClean="0"/>
              <a:t>of</a:t>
            </a:r>
            <a:r>
              <a:rPr lang="nb-NO" sz="1200" dirty="0" smtClean="0"/>
              <a:t> </a:t>
            </a:r>
            <a:r>
              <a:rPr lang="nb-NO" sz="1200" dirty="0" err="1" smtClean="0"/>
              <a:t>student’s</a:t>
            </a:r>
            <a:r>
              <a:rPr lang="nb-NO" sz="1200" dirty="0" smtClean="0"/>
              <a:t> </a:t>
            </a:r>
            <a:r>
              <a:rPr lang="nb-NO" sz="1200" dirty="0" err="1" smtClean="0"/>
              <a:t>readingLesere</a:t>
            </a:r>
            <a:r>
              <a:rPr lang="nb-NO" sz="1200" dirty="0" smtClean="0"/>
              <a:t> konstruerer mening på forskjellige måter.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200" dirty="0" smtClean="0"/>
              <a:t>Kunnskaper og erfaringer filtrerer deres forståelse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sz="1000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22</a:t>
            </a:fld>
            <a:endParaRPr lang="nb-NO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200" dirty="0" smtClean="0"/>
              <a:t>Three </a:t>
            </a:r>
            <a:r>
              <a:rPr lang="nb-NO" sz="1200" dirty="0" err="1" smtClean="0"/>
              <a:t>aspects</a:t>
            </a:r>
            <a:r>
              <a:rPr lang="nb-NO" sz="1200" dirty="0" smtClean="0"/>
              <a:t> </a:t>
            </a:r>
            <a:r>
              <a:rPr lang="nb-NO" sz="1200" dirty="0" err="1" smtClean="0"/>
              <a:t>of</a:t>
            </a:r>
            <a:r>
              <a:rPr lang="nb-NO" sz="1200" dirty="0" smtClean="0"/>
              <a:t> </a:t>
            </a:r>
            <a:r>
              <a:rPr lang="nb-NO" sz="1200" dirty="0" err="1" smtClean="0"/>
              <a:t>student’s</a:t>
            </a:r>
            <a:r>
              <a:rPr lang="nb-NO" sz="1200" dirty="0" smtClean="0"/>
              <a:t> </a:t>
            </a:r>
            <a:r>
              <a:rPr lang="nb-NO" sz="1200" dirty="0" err="1" smtClean="0"/>
              <a:t>readingLesere</a:t>
            </a:r>
            <a:r>
              <a:rPr lang="nb-NO" sz="1200" dirty="0" smtClean="0"/>
              <a:t> konstruerer mening på forskjellige måter.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200" dirty="0" smtClean="0"/>
              <a:t>Kunnskaper og erfaringer filtrerer deres forståelse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sz="1000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23</a:t>
            </a:fld>
            <a:endParaRPr lang="nb-NO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Kompleksiteten</a:t>
            </a:r>
          </a:p>
          <a:p>
            <a:r>
              <a:rPr lang="nb-NO" dirty="0" err="1" smtClean="0"/>
              <a:t>Rauding</a:t>
            </a:r>
            <a:r>
              <a:rPr lang="nb-NO" dirty="0" smtClean="0"/>
              <a:t> </a:t>
            </a:r>
            <a:r>
              <a:rPr lang="nb-NO" dirty="0" err="1" smtClean="0"/>
              <a:t>learning</a:t>
            </a:r>
            <a:r>
              <a:rPr lang="nb-NO" dirty="0" smtClean="0"/>
              <a:t> memorising</a:t>
            </a:r>
          </a:p>
          <a:p>
            <a:r>
              <a:rPr lang="nb-NO" dirty="0" smtClean="0"/>
              <a:t>Leseren integrerer ny kunnskap inn i eksisterende kunnskap og tolker og lagrer ny kunnskap ut fra tidligere kunnskap</a:t>
            </a:r>
          </a:p>
          <a:p>
            <a:r>
              <a:rPr lang="nb-NO" dirty="0" smtClean="0"/>
              <a:t>Forkunnskaper avgjør leseprosess, produkt og husk</a:t>
            </a:r>
          </a:p>
          <a:p>
            <a:pPr lvl="1"/>
            <a:r>
              <a:rPr lang="nb-NO" b="1" dirty="0" smtClean="0"/>
              <a:t>Formelle forkunnskaper</a:t>
            </a:r>
            <a:r>
              <a:rPr lang="nb-NO" dirty="0" smtClean="0"/>
              <a:t> – språket og lingvistikk, tekstoppbygging, sjangerforståelse</a:t>
            </a:r>
          </a:p>
          <a:p>
            <a:pPr lvl="1"/>
            <a:r>
              <a:rPr lang="nb-NO" b="1" dirty="0" smtClean="0"/>
              <a:t>Innholdsforkunnskaper</a:t>
            </a:r>
            <a:r>
              <a:rPr lang="nb-NO" dirty="0" smtClean="0"/>
              <a:t> – kunnskap om verden, kulturen, tema. </a:t>
            </a:r>
            <a:r>
              <a:rPr lang="nb-NO" dirty="0" err="1" smtClean="0"/>
              <a:t>Carrell</a:t>
            </a:r>
            <a:r>
              <a:rPr lang="nb-NO" dirty="0" smtClean="0"/>
              <a:t> 83)</a:t>
            </a:r>
          </a:p>
          <a:p>
            <a:pPr lvl="1"/>
            <a:endParaRPr lang="nb-NO" dirty="0" smtClean="0"/>
          </a:p>
          <a:p>
            <a:r>
              <a:rPr lang="nb-NO" dirty="0" smtClean="0"/>
              <a:t>Språkforståelse: </a:t>
            </a:r>
          </a:p>
          <a:p>
            <a:r>
              <a:rPr lang="nb-NO" dirty="0" smtClean="0"/>
              <a:t>Strukturforståelse ( språklige strukturer i teksten)</a:t>
            </a:r>
          </a:p>
          <a:p>
            <a:r>
              <a:rPr lang="nb-NO" dirty="0" smtClean="0"/>
              <a:t>Vokabularforståelse ( viktigste faktoren for tekstforståelse) Lesere bør forstå 95% av ord for å gjette resten/5000 ord</a:t>
            </a:r>
          </a:p>
          <a:p>
            <a:endParaRPr lang="nb-NO" dirty="0" smtClean="0"/>
          </a:p>
          <a:p>
            <a:r>
              <a:rPr lang="nb-NO" dirty="0" smtClean="0"/>
              <a:t>Innhold</a:t>
            </a:r>
          </a:p>
          <a:p>
            <a:r>
              <a:rPr lang="nb-NO" dirty="0" smtClean="0"/>
              <a:t>forskjellig innhold gir forskjellig </a:t>
            </a:r>
            <a:r>
              <a:rPr lang="nb-NO" dirty="0" err="1" smtClean="0"/>
              <a:t>resultatLite</a:t>
            </a:r>
            <a:r>
              <a:rPr lang="nb-NO" dirty="0" smtClean="0"/>
              <a:t> forskning på forholdet mellom lesers kunnskap og innholdet i teksten bortsett fra Konstruktivistisk skjematenking i teorien</a:t>
            </a:r>
          </a:p>
          <a:p>
            <a:r>
              <a:rPr lang="nb-NO" dirty="0" smtClean="0"/>
              <a:t>Grad</a:t>
            </a:r>
            <a:r>
              <a:rPr lang="nb-NO" baseline="0" dirty="0" smtClean="0"/>
              <a:t> av konkretisering – </a:t>
            </a:r>
            <a:r>
              <a:rPr lang="nb-NO" baseline="0" dirty="0" err="1" smtClean="0"/>
              <a:t>abstraktisering</a:t>
            </a:r>
            <a:r>
              <a:rPr lang="nb-NO" baseline="0" dirty="0" smtClean="0"/>
              <a:t> i tekstens innhold avgjør hvor vanskelig teksten er, likeledes kjent ukjent forholdet for leseren.</a:t>
            </a:r>
            <a:endParaRPr lang="nb-NO" dirty="0" smtClean="0"/>
          </a:p>
          <a:p>
            <a:pPr lvl="1"/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24</a:t>
            </a:fld>
            <a:endParaRPr lang="nb-NO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Schneider 92)/ PISA 209</a:t>
            </a:r>
          </a:p>
          <a:p>
            <a:r>
              <a:rPr lang="nb-NO" dirty="0" smtClean="0"/>
              <a:t>Forskningsfunn:</a:t>
            </a:r>
            <a:r>
              <a:rPr lang="nb-NO" baseline="0" dirty="0" smtClean="0"/>
              <a:t> Det er en sammenheng mellom leseferdighet og </a:t>
            </a:r>
            <a:r>
              <a:rPr lang="nb-NO" baseline="0" dirty="0" err="1" smtClean="0"/>
              <a:t>metakognisjon</a:t>
            </a:r>
            <a:r>
              <a:rPr lang="nb-NO" baseline="0" dirty="0" smtClean="0"/>
              <a:t> og strategier. S. 73</a:t>
            </a:r>
          </a:p>
          <a:p>
            <a:pPr>
              <a:buFont typeface="Arial"/>
              <a:buChar char="•"/>
            </a:pPr>
            <a:r>
              <a:rPr lang="nb-NO" baseline="0" dirty="0" smtClean="0"/>
              <a:t>Skrive et sammendrag av teksten+</a:t>
            </a:r>
          </a:p>
          <a:p>
            <a:pPr>
              <a:buFont typeface="Arial"/>
              <a:buChar char="•"/>
            </a:pPr>
            <a:r>
              <a:rPr lang="nb-NO" baseline="0" dirty="0" smtClean="0"/>
              <a:t>Lese og diskutere vanskelige ord+</a:t>
            </a:r>
          </a:p>
          <a:p>
            <a:pPr>
              <a:buFont typeface="Arial"/>
              <a:buChar char="•"/>
            </a:pPr>
            <a:r>
              <a:rPr lang="nb-NO" baseline="0" dirty="0" smtClean="0"/>
              <a:t>Streke under vanskelige ord mens det leses, diskuterer ordene og skriver sammendrag.+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25</a:t>
            </a:fld>
            <a:endParaRPr lang="nb-NO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Strategier Det er en sammenheng mellom lesestrategier og leseferdighet (PISA</a:t>
            </a:r>
            <a:r>
              <a:rPr lang="nb-NO" baseline="0" dirty="0" smtClean="0"/>
              <a:t> 2010 s. 71)</a:t>
            </a:r>
            <a:endParaRPr lang="nb-NO" dirty="0" smtClean="0"/>
          </a:p>
          <a:p>
            <a:r>
              <a:rPr lang="nb-NO" dirty="0" smtClean="0"/>
              <a:t>Ikke alle kan benytte seg av bakgrunnskkunnskap i fremmedspråk. Et nivå må til. </a:t>
            </a:r>
            <a:r>
              <a:rPr lang="nb-NO" dirty="0" err="1" smtClean="0"/>
              <a:t>Kulturknnskap</a:t>
            </a:r>
            <a:r>
              <a:rPr lang="nb-NO" dirty="0" smtClean="0"/>
              <a:t> må også til. 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26</a:t>
            </a:fld>
            <a:endParaRPr lang="nb-NO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Target </a:t>
            </a:r>
            <a:r>
              <a:rPr lang="nb-NO" dirty="0" err="1" smtClean="0"/>
              <a:t>lnguage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use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situation</a:t>
            </a:r>
            <a:r>
              <a:rPr lang="nb-NO" baseline="0" dirty="0" smtClean="0"/>
              <a:t>= </a:t>
            </a:r>
            <a:r>
              <a:rPr lang="nb-NO" baseline="0" dirty="0" err="1" smtClean="0"/>
              <a:t>Bachman</a:t>
            </a:r>
            <a:r>
              <a:rPr lang="nb-NO" baseline="0" dirty="0" smtClean="0"/>
              <a:t> 1990)</a:t>
            </a:r>
          </a:p>
          <a:p>
            <a:r>
              <a:rPr lang="nb-NO" dirty="0" smtClean="0"/>
              <a:t>Tester vi intelligens eller leseferdighet når vi stiller vanskelige spørsmål?</a:t>
            </a:r>
          </a:p>
          <a:p>
            <a:r>
              <a:rPr lang="nb-NO" dirty="0" smtClean="0"/>
              <a:t>Test tekstforståelse, ikke bakgrunnskunnskap</a:t>
            </a:r>
          </a:p>
          <a:p>
            <a:r>
              <a:rPr lang="nb-NO" dirty="0" smtClean="0"/>
              <a:t>Test leseferdigheter, ikke lingvistiske ferdigheter ( teori om gram)</a:t>
            </a:r>
          </a:p>
          <a:p>
            <a:r>
              <a:rPr lang="nb-NO" dirty="0" smtClean="0"/>
              <a:t>Test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vokabular,-</a:t>
            </a:r>
            <a:r>
              <a:rPr lang="nb-NO" baseline="0" dirty="0" smtClean="0"/>
              <a:t> da må ordbøker bort? De har ingen stor innvirkning på resultatet uansett.</a:t>
            </a:r>
          </a:p>
          <a:p>
            <a:r>
              <a:rPr lang="nb-NO" baseline="0" dirty="0" smtClean="0"/>
              <a:t>Studentene bør ha teksten foran seg når de svarer- ellers testes husk</a:t>
            </a:r>
          </a:p>
          <a:p>
            <a:endParaRPr lang="nb-NO" baseline="0" dirty="0" smtClean="0"/>
          </a:p>
          <a:p>
            <a:r>
              <a:rPr lang="nb-NO" baseline="0" dirty="0" smtClean="0"/>
              <a:t>Lesestrategier er ikke spesifikt for lesing det er generell kunnskap på alle felt </a:t>
            </a:r>
          </a:p>
          <a:p>
            <a:r>
              <a:rPr lang="nb-NO" baseline="0" dirty="0" smtClean="0"/>
              <a:t>Lingvistisk kunnskap kommer fra morsmålet : </a:t>
            </a:r>
            <a:r>
              <a:rPr lang="nb-NO" baseline="0" dirty="0" err="1" smtClean="0"/>
              <a:t>threshold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level</a:t>
            </a:r>
            <a:r>
              <a:rPr lang="nb-NO" baseline="0" dirty="0" smtClean="0"/>
              <a:t> må overkommes før testing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27</a:t>
            </a:fld>
            <a:endParaRPr lang="nb-NO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Tester vi intelligens eller leseferdighet når vi stiller vanskelige spørsmål?</a:t>
            </a:r>
          </a:p>
          <a:p>
            <a:r>
              <a:rPr lang="nb-NO" dirty="0" smtClean="0"/>
              <a:t>Test tekstforståelse, ikke bakgrunnskunnskap</a:t>
            </a:r>
          </a:p>
          <a:p>
            <a:r>
              <a:rPr lang="nb-NO" dirty="0" smtClean="0"/>
              <a:t>Test leseferdigheter, ikke lingvistiske ferdigheter ( teori om gram)</a:t>
            </a:r>
          </a:p>
          <a:p>
            <a:r>
              <a:rPr lang="nb-NO" dirty="0" smtClean="0"/>
              <a:t>Test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vokabular,-</a:t>
            </a:r>
            <a:r>
              <a:rPr lang="nb-NO" baseline="0" dirty="0" smtClean="0"/>
              <a:t> da må ordbøker bort? De har ingen stor innvirkning på resultatet uansett.</a:t>
            </a:r>
          </a:p>
          <a:p>
            <a:r>
              <a:rPr lang="nb-NO" baseline="0" dirty="0" smtClean="0"/>
              <a:t>Studentene bør ha teksten foran seg når de svarer- ellers testes husk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28</a:t>
            </a:fld>
            <a:endParaRPr lang="nb-NO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Eksperiment fra yrkesfag</a:t>
            </a:r>
          </a:p>
          <a:p>
            <a:endParaRPr lang="nb-NO" dirty="0" smtClean="0"/>
          </a:p>
          <a:p>
            <a:r>
              <a:rPr lang="nb-NO" dirty="0" smtClean="0"/>
              <a:t>Dette kan testes</a:t>
            </a:r>
          </a:p>
          <a:p>
            <a:r>
              <a:rPr lang="en-GB" sz="120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PISA 2009, these four characteristics (each broadly interpreted) are </a:t>
            </a:r>
            <a:r>
              <a:rPr lang="en-GB" sz="1200" kern="1200" baseline="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operationalised</a:t>
            </a:r>
            <a:r>
              <a:rPr lang="en-GB" sz="120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r>
              <a:rPr lang="en-GB" sz="1200" b="1" i="1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interest in reading – disposition to read literature and information texts for enjoyment and the satisfaction of</a:t>
            </a:r>
          </a:p>
          <a:p>
            <a:r>
              <a:rPr lang="en-GB" sz="120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curiosity</a:t>
            </a:r>
          </a:p>
          <a:p>
            <a:r>
              <a:rPr lang="en-GB" sz="1200" b="1" i="1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perceived autonomy – perceived control and self-direction of one’s reading activities, choices, and behaviours</a:t>
            </a:r>
          </a:p>
          <a:p>
            <a:r>
              <a:rPr lang="en-GB" sz="1200" b="1" i="1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social interaction – social goals for reading and interactive competence</a:t>
            </a:r>
          </a:p>
          <a:p>
            <a:r>
              <a:rPr lang="en-GB" sz="1200" b="1" i="1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reading practices – behavioural engagement referring to the amount and types of reading activities</a:t>
            </a:r>
            <a:endParaRPr lang="en-GB" noProof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29</a:t>
            </a:fld>
            <a:endParaRPr lang="nb-NO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First </a:t>
            </a:r>
            <a:r>
              <a:rPr lang="nb-NO" dirty="0" err="1" smtClean="0"/>
              <a:t>Certificate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English</a:t>
            </a:r>
            <a:endParaRPr lang="nb-NO" baseline="0" dirty="0" smtClean="0"/>
          </a:p>
          <a:p>
            <a:r>
              <a:rPr lang="nb-NO" baseline="0" dirty="0" smtClean="0"/>
              <a:t>Forventet svar er en del av testen…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30</a:t>
            </a:fld>
            <a:endParaRPr lang="nb-N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3</a:t>
            </a:fld>
            <a:endParaRPr lang="nb-NO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Tester vi intelligens eller leseferdighet når vi stiller vanskelige spørsmål?</a:t>
            </a:r>
          </a:p>
          <a:p>
            <a:r>
              <a:rPr lang="nb-NO" dirty="0" smtClean="0"/>
              <a:t>Test tekstforståelse, ikke bakgrunnskunnskap</a:t>
            </a:r>
          </a:p>
          <a:p>
            <a:r>
              <a:rPr lang="nb-NO" dirty="0" smtClean="0"/>
              <a:t>Test leseferdigheter, ikke lingvistiske ferdigheter ( teori om gram)</a:t>
            </a:r>
          </a:p>
          <a:p>
            <a:r>
              <a:rPr lang="nb-NO" dirty="0" smtClean="0"/>
              <a:t>Test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vokabular,-</a:t>
            </a:r>
            <a:r>
              <a:rPr lang="nb-NO" baseline="0" dirty="0" smtClean="0"/>
              <a:t> da må ordbøker bort? De har ingen stor innvirkning på resultatet uansett.</a:t>
            </a:r>
          </a:p>
          <a:p>
            <a:r>
              <a:rPr lang="nb-NO" baseline="0" dirty="0" smtClean="0"/>
              <a:t>Studentene bør ha teksten foran seg når de svarer- ellers testes husk</a:t>
            </a:r>
          </a:p>
          <a:p>
            <a:endParaRPr lang="nb-NO" baseline="0" dirty="0" smtClean="0"/>
          </a:p>
          <a:p>
            <a:r>
              <a:rPr lang="nb-NO" baseline="0" dirty="0" smtClean="0"/>
              <a:t>Lesestrategier er ikke spesifikt for lesing det er generell kunnskap på alle felt </a:t>
            </a:r>
          </a:p>
          <a:p>
            <a:r>
              <a:rPr lang="nb-NO" baseline="0" dirty="0" smtClean="0"/>
              <a:t>Lingvistisk kunnskap kommer fra morsmålet : </a:t>
            </a:r>
            <a:r>
              <a:rPr lang="nb-NO" baseline="0" dirty="0" err="1" smtClean="0"/>
              <a:t>threshold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level</a:t>
            </a:r>
            <a:r>
              <a:rPr lang="nb-NO" baseline="0" dirty="0" smtClean="0"/>
              <a:t> må overkommes før testing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31</a:t>
            </a:fld>
            <a:endParaRPr lang="nb-NO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Innhold</a:t>
            </a:r>
          </a:p>
          <a:p>
            <a:r>
              <a:rPr lang="nb-NO" dirty="0" smtClean="0"/>
              <a:t>forskjellig innhold gir forskjellig </a:t>
            </a:r>
            <a:r>
              <a:rPr lang="nb-NO" dirty="0" err="1" smtClean="0"/>
              <a:t>resultatLite</a:t>
            </a:r>
            <a:r>
              <a:rPr lang="nb-NO" dirty="0" smtClean="0"/>
              <a:t> forskning på forholdet mellom lesers kunnskap og innholdet i teksten bortsett fra Konstruktivistisk skjematenking i teorien</a:t>
            </a:r>
          </a:p>
          <a:p>
            <a:r>
              <a:rPr lang="nb-NO" dirty="0" smtClean="0"/>
              <a:t>Grad</a:t>
            </a:r>
            <a:r>
              <a:rPr lang="nb-NO" baseline="0" dirty="0" smtClean="0"/>
              <a:t> av konkretisering – </a:t>
            </a:r>
            <a:r>
              <a:rPr lang="nb-NO" baseline="0" dirty="0" err="1" smtClean="0"/>
              <a:t>abstraktisering</a:t>
            </a:r>
            <a:r>
              <a:rPr lang="nb-NO" baseline="0" dirty="0" smtClean="0"/>
              <a:t> i tekstens innhold avgjør hvor vanskelig teksten er, likeledes kjent ukjent forholdet for leseren.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32</a:t>
            </a:fld>
            <a:endParaRPr lang="nb-NO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Tester vi intelligens eller leseferdighet når vi stiller vanskelige spørsmål?</a:t>
            </a:r>
          </a:p>
          <a:p>
            <a:r>
              <a:rPr lang="nb-NO" dirty="0" smtClean="0"/>
              <a:t>Test tekstforståelse, ikke bakgrunnskunnskap</a:t>
            </a:r>
          </a:p>
          <a:p>
            <a:r>
              <a:rPr lang="nb-NO" dirty="0" smtClean="0"/>
              <a:t>Test leseferdigheter, ikke lingvistiske ferdigheter ( teori om gram)</a:t>
            </a:r>
          </a:p>
          <a:p>
            <a:r>
              <a:rPr lang="nb-NO" dirty="0" smtClean="0"/>
              <a:t>Test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vokabular,-</a:t>
            </a:r>
            <a:r>
              <a:rPr lang="nb-NO" baseline="0" dirty="0" smtClean="0"/>
              <a:t> da må ordbøker bort? De har ingen stor innvirkning på resultatet uansett.</a:t>
            </a:r>
          </a:p>
          <a:p>
            <a:r>
              <a:rPr lang="nb-NO" baseline="0" dirty="0" smtClean="0"/>
              <a:t>Studentene bør ha teksten foran seg når de svarer- ellers testes husk</a:t>
            </a:r>
          </a:p>
          <a:p>
            <a:endParaRPr lang="nb-NO" baseline="0" dirty="0" smtClean="0"/>
          </a:p>
          <a:p>
            <a:r>
              <a:rPr lang="nb-NO" baseline="0" dirty="0" smtClean="0"/>
              <a:t>Lesestrategier er ikke spesifikt for lesing det er generell kunnskap på alle felt </a:t>
            </a:r>
          </a:p>
          <a:p>
            <a:r>
              <a:rPr lang="nb-NO" baseline="0" dirty="0" smtClean="0"/>
              <a:t>Lingvistisk kunnskap kommer fra morsmålet : </a:t>
            </a:r>
            <a:r>
              <a:rPr lang="nb-NO" baseline="0" dirty="0" err="1" smtClean="0"/>
              <a:t>threshold</a:t>
            </a:r>
            <a:r>
              <a:rPr lang="nb-NO" baseline="0" dirty="0" smtClean="0"/>
              <a:t> </a:t>
            </a:r>
            <a:r>
              <a:rPr lang="nb-NO" baseline="0" dirty="0" err="1" smtClean="0"/>
              <a:t>level</a:t>
            </a:r>
            <a:r>
              <a:rPr lang="nb-NO" baseline="0" dirty="0" smtClean="0"/>
              <a:t> må overkommes før testing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33</a:t>
            </a:fld>
            <a:endParaRPr lang="nb-NO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First </a:t>
            </a:r>
            <a:r>
              <a:rPr lang="nb-NO" dirty="0" err="1" smtClean="0"/>
              <a:t>Certificate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English</a:t>
            </a:r>
            <a:endParaRPr lang="nb-NO" baseline="0" dirty="0" smtClean="0"/>
          </a:p>
          <a:p>
            <a:r>
              <a:rPr lang="nb-NO" baseline="0" dirty="0" smtClean="0"/>
              <a:t>Forventet svar er en del av testen…</a:t>
            </a:r>
          </a:p>
          <a:p>
            <a:r>
              <a:rPr lang="nb-NO" baseline="0" dirty="0" smtClean="0"/>
              <a:t>VFL: husk ikke still de samme spørsmålene med de samme strategiene gang pågang: setting for eksempel….. </a:t>
            </a:r>
            <a:r>
              <a:rPr lang="nb-NO" baseline="0" dirty="0" err="1" smtClean="0"/>
              <a:t>Inen</a:t>
            </a:r>
            <a:r>
              <a:rPr lang="nb-NO" baseline="0" dirty="0" smtClean="0"/>
              <a:t> nytteverdi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35</a:t>
            </a:fld>
            <a:endParaRPr lang="nb-NO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Multiple </a:t>
            </a:r>
            <a:r>
              <a:rPr lang="nb-NO" dirty="0" err="1" smtClean="0"/>
              <a:t>choice</a:t>
            </a:r>
            <a:r>
              <a:rPr lang="nb-NO" dirty="0" smtClean="0"/>
              <a:t> 4 </a:t>
            </a:r>
            <a:r>
              <a:rPr lang="nb-NO" dirty="0" err="1" smtClean="0"/>
              <a:t>svaralternativer-</a:t>
            </a:r>
            <a:r>
              <a:rPr lang="nb-NO" dirty="0" smtClean="0"/>
              <a:t> en rett</a:t>
            </a:r>
          </a:p>
          <a:p>
            <a:r>
              <a:rPr lang="nb-NO" dirty="0" smtClean="0"/>
              <a:t>PIRLS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36</a:t>
            </a:fld>
            <a:endParaRPr lang="nb-NO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First </a:t>
            </a:r>
            <a:r>
              <a:rPr lang="nb-NO" dirty="0" err="1" smtClean="0"/>
              <a:t>Certificate</a:t>
            </a:r>
            <a:r>
              <a:rPr lang="nb-NO" baseline="0" dirty="0" smtClean="0"/>
              <a:t> </a:t>
            </a:r>
            <a:r>
              <a:rPr lang="nb-NO" baseline="0" dirty="0" err="1" smtClean="0"/>
              <a:t>English</a:t>
            </a:r>
            <a:endParaRPr lang="nb-NO" baseline="0" dirty="0" smtClean="0"/>
          </a:p>
          <a:p>
            <a:r>
              <a:rPr lang="nb-NO" baseline="0" dirty="0" smtClean="0"/>
              <a:t>Forventet svar er en del av testen…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37</a:t>
            </a:fld>
            <a:endParaRPr lang="nb-NO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dirty="0" smtClean="0"/>
              <a:t>Strukturforståelse (gjør lesingen lettere på mikronivå: ordkoplinger, tekstbindere: </a:t>
            </a:r>
            <a:r>
              <a:rPr lang="nb-NO" dirty="0" err="1" smtClean="0"/>
              <a:t>lingvistikkkunnskap</a:t>
            </a:r>
            <a:r>
              <a:rPr lang="nb-NO" dirty="0" smtClean="0"/>
              <a:t> gjør ikke forståelsen lettere)</a:t>
            </a:r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40</a:t>
            </a:fld>
            <a:endParaRPr lang="nb-NO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41</a:t>
            </a:fld>
            <a:endParaRPr lang="nb-NO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dirty="0" smtClean="0"/>
              <a:t>Lengde veies mot purpose- lesehastighet på tid måles</a:t>
            </a:r>
          </a:p>
          <a:p>
            <a:r>
              <a:rPr lang="nb-NO" dirty="0" err="1" smtClean="0"/>
              <a:t>Process</a:t>
            </a:r>
            <a:r>
              <a:rPr lang="nb-NO" baseline="0" dirty="0" smtClean="0"/>
              <a:t> – </a:t>
            </a:r>
            <a:r>
              <a:rPr lang="nb-NO" baseline="0" dirty="0" err="1" smtClean="0"/>
              <a:t>product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recall</a:t>
            </a:r>
            <a:r>
              <a:rPr lang="nb-NO" baseline="0" dirty="0" smtClean="0"/>
              <a:t> </a:t>
            </a:r>
            <a:r>
              <a:rPr lang="nb-NO" baseline="0" dirty="0" err="1" smtClean="0"/>
              <a:t>varies</a:t>
            </a:r>
            <a:r>
              <a:rPr lang="nb-NO" baseline="0" dirty="0" smtClean="0"/>
              <a:t> </a:t>
            </a:r>
            <a:r>
              <a:rPr lang="nb-NO" baseline="0" dirty="0" err="1" smtClean="0"/>
              <a:t>according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the</a:t>
            </a:r>
            <a:r>
              <a:rPr lang="nb-NO" baseline="0" dirty="0" smtClean="0"/>
              <a:t> purpose </a:t>
            </a:r>
            <a:r>
              <a:rPr lang="nb-NO" baseline="0" dirty="0" err="1" smtClean="0"/>
              <a:t>of</a:t>
            </a:r>
            <a:r>
              <a:rPr lang="nb-NO" baseline="0" dirty="0" smtClean="0"/>
              <a:t> </a:t>
            </a:r>
            <a:r>
              <a:rPr lang="nb-NO" baseline="0" dirty="0" err="1" smtClean="0"/>
              <a:t>reading</a:t>
            </a:r>
            <a:endParaRPr lang="nb-NO" baseline="0" dirty="0" smtClean="0"/>
          </a:p>
          <a:p>
            <a:r>
              <a:rPr lang="nb-NO" baseline="0" dirty="0" smtClean="0"/>
              <a:t>Det er viktig å se hvor lang tid leseren trenger for å forstå teksten (NB lengde på eksamensbesvarelsen….</a:t>
            </a:r>
            <a:endParaRPr lang="nb-NO" dirty="0" smtClean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42</a:t>
            </a:fld>
            <a:endParaRPr lang="nb-NO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OSD </a:t>
            </a:r>
            <a:r>
              <a:rPr lang="nb-NO" dirty="0" err="1" smtClean="0"/>
              <a:t>booklet.pdf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43</a:t>
            </a:fld>
            <a:endParaRPr lang="nb-N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4</a:t>
            </a:fld>
            <a:endParaRPr lang="nb-NO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45</a:t>
            </a:fld>
            <a:endParaRPr lang="nb-NO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46</a:t>
            </a:fld>
            <a:endParaRPr lang="nb-NO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Situation: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have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been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adapted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PISA to personal,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public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occupational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educational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contexts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described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paragraphs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below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1. Medium: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electronic</a:t>
            </a:r>
            <a:endParaRPr lang="nb-NO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Environment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authored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message-based</a:t>
            </a:r>
            <a:endParaRPr lang="nb-NO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format: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continuous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non-continuous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mixed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multiple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type: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description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narration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exposition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argumentation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instruction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transaction</a:t>
            </a:r>
            <a:endParaRPr lang="nb-NO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Aspect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environment(web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An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authored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environment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one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which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reader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primarily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receptive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content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cannot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modified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A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message-based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environment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one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which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reader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has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opportunity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</a:t>
            </a:r>
            <a:r>
              <a:rPr lang="nb-NO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nb-NO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change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content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Mixed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booth</a:t>
            </a:r>
            <a:endParaRPr lang="nb-NO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different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categorisation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by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type: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description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narration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exposition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argumentation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instruction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transaction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Aspect:Five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aspects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guide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development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reading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literacy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assessment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retrieving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information</a:t>
            </a:r>
            <a:endParaRPr lang="nb-NO" sz="1200" b="1" i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forming a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broad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understanding</a:t>
            </a:r>
            <a:endParaRPr lang="nb-NO" sz="1200" b="1" i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developing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interpretation</a:t>
            </a:r>
            <a:endParaRPr lang="nb-NO" sz="1200" b="1" i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reflecting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evaluating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content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endParaRPr lang="nb-NO" sz="1200" b="1" i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reflecting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evaluating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form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nb-NO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nb-NO" sz="1200" b="1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47</a:t>
            </a:fld>
            <a:endParaRPr lang="nb-NO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49</a:t>
            </a:fld>
            <a:endParaRPr lang="nb-NO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51</a:t>
            </a:fld>
            <a:endParaRPr lang="nb-NO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53</a:t>
            </a:fld>
            <a:endParaRPr lang="nb-NO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Finn tekster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54</a:t>
            </a:fld>
            <a:endParaRPr lang="nb-NO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http://www.pearsonlongman.com/ae/marketing/sfesl/practicereading.html</a:t>
            </a:r>
            <a:r>
              <a:rPr lang="nb-NO" dirty="0" smtClean="0"/>
              <a:t> </a:t>
            </a:r>
            <a:r>
              <a:rPr lang="nb-NO" dirty="0" err="1" smtClean="0"/>
              <a:t>longmans</a:t>
            </a:r>
            <a:r>
              <a:rPr lang="nb-NO" dirty="0" smtClean="0"/>
              <a:t> definisjon av lesetest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55</a:t>
            </a:fld>
            <a:endParaRPr lang="nb-NO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FD20EB-1D04-0746-BBE1-EEA88CFA820F}" type="slidenum">
              <a:rPr lang="nb-NO"/>
              <a:pPr/>
              <a:t>56</a:t>
            </a:fld>
            <a:endParaRPr lang="nb-NO"/>
          </a:p>
        </p:txBody>
      </p:sp>
      <p:sp>
        <p:nvSpPr>
          <p:cNvPr id="210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Margaret </a:t>
            </a:r>
            <a:r>
              <a:rPr lang="nb-NO" dirty="0" err="1" smtClean="0"/>
              <a:t>Price</a:t>
            </a:r>
            <a:r>
              <a:rPr lang="nb-NO" dirty="0" smtClean="0"/>
              <a:t>: </a:t>
            </a:r>
            <a:r>
              <a:rPr lang="nb-NO" dirty="0" err="1" smtClean="0"/>
              <a:t>tacit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knowledge/assessment</a:t>
            </a:r>
            <a:r>
              <a:rPr lang="nb-NO" baseline="0" dirty="0" smtClean="0"/>
              <a:t> to </a:t>
            </a:r>
            <a:r>
              <a:rPr lang="nb-NO" baseline="0" dirty="0" err="1" smtClean="0"/>
              <a:t>explicit</a:t>
            </a:r>
            <a:r>
              <a:rPr lang="nb-NO" baseline="0" dirty="0" smtClean="0"/>
              <a:t> </a:t>
            </a:r>
            <a:r>
              <a:rPr lang="nb-NO" baseline="0" dirty="0" err="1" smtClean="0"/>
              <a:t>knowledge/assessment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5</a:t>
            </a:fld>
            <a:endParaRPr lang="nb-NO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6</a:t>
            </a:fld>
            <a:endParaRPr lang="nb-NO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 1a engelsk vg1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“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Here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a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really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Conservative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idea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poetry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 (Vedlegg 1).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Consider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headings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below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Match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statement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each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numbered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paragraph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each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statement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only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List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your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answers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your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answer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sheet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like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Statements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Pupils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ought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be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made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several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poems by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heart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every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year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Not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pupil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able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recite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poem.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C. True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Conservatives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should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fight to preserve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poetry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D.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Johnson’s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teachers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made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him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poems by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heart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E. The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English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have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produced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best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poetry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world.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F. A poem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useful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situations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 1b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“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Here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a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really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Conservative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idea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poetry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 (Vedlegg 1).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Write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paragraph</a:t>
            </a:r>
            <a:endParaRPr lang="nb-NO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where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your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own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words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Boris Johnson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means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paragraph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6.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7</a:t>
            </a:fld>
            <a:endParaRPr lang="nb-NO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Konstrukt kommer fra en teori om lesing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 1a engelsk vg1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“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Here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a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really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Conservative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idea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poetry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 (Vedlegg 1).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Consider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headings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below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Match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statement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each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numbered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paragraph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each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statement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only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List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your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answers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your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answer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sheet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like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Statements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A.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Pupils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ought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be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made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several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poems by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heart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every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year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B. Not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pupil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able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recite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poem.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C. True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Conservatives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should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fight to preserve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poetry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D.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Johnson’s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teachers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made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him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poems by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heart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E. The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English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have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produced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best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poetry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world.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F. A poem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be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useful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situations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Task 1b</a:t>
            </a: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“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Here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a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really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Conservative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idea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learn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poetry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 (Vedlegg 1).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Write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paragraph</a:t>
            </a:r>
            <a:endParaRPr lang="nb-NO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where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explain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your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own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words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Boris Johnson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means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nb-NO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paragraph</a:t>
            </a:r>
            <a:r>
              <a:rPr lang="nb-NO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6.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8</a:t>
            </a:fld>
            <a:endParaRPr lang="nb-NO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http://www.aftenposten.no/nyheter/iriks/article3036474.ece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63EB6-CA53-DE42-94F9-0E0CFE68660B}" type="slidenum">
              <a:rPr lang="nb-NO" smtClean="0"/>
              <a:pPr/>
              <a:t>9</a:t>
            </a:fld>
            <a:endParaRPr lang="nb-N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7"/>
          <p:cNvGrpSpPr/>
          <p:nvPr/>
        </p:nvGrpSpPr>
        <p:grpSpPr>
          <a:xfrm>
            <a:off x="486873" y="411480"/>
            <a:ext cx="8170255" cy="6035040"/>
            <a:chOff x="486873" y="411480"/>
            <a:chExt cx="8170255" cy="6035040"/>
          </a:xfrm>
        </p:grpSpPr>
        <p:pic>
          <p:nvPicPr>
            <p:cNvPr id="12" name="Picture 11" descr="PaperPanel-Title.jpg"/>
            <p:cNvPicPr>
              <a:picLocks noChangeAspect="1"/>
            </p:cNvPicPr>
            <p:nvPr/>
          </p:nvPicPr>
          <p:blipFill>
            <a:blip r:embed="rId2"/>
            <a:srcRect r="2128"/>
            <a:stretch>
              <a:fillRect/>
            </a:stretch>
          </p:blipFill>
          <p:spPr>
            <a:xfrm>
              <a:off x="486873" y="411480"/>
              <a:ext cx="8170255" cy="6035040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sp>
          <p:nvSpPr>
            <p:cNvPr id="14" name="Rectangle 13"/>
            <p:cNvSpPr>
              <a:spLocks/>
            </p:cNvSpPr>
            <p:nvPr/>
          </p:nvSpPr>
          <p:spPr>
            <a:xfrm>
              <a:off x="562843" y="475488"/>
              <a:ext cx="7982712" cy="5888736"/>
            </a:xfrm>
            <a:prstGeom prst="rect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562842" y="6133646"/>
              <a:ext cx="7982712" cy="1472"/>
            </a:xfrm>
            <a:prstGeom prst="line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562843" y="457200"/>
              <a:ext cx="7982712" cy="25786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3950"/>
            <a:ext cx="7342188" cy="1924050"/>
          </a:xfrm>
        </p:spPr>
        <p:txBody>
          <a:bodyPr anchor="b" anchorCtr="0">
            <a:noAutofit/>
          </a:bodyPr>
          <a:lstStyle>
            <a:lvl1pPr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429000"/>
            <a:ext cx="7342188" cy="1752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3741" y="6122894"/>
            <a:ext cx="2133600" cy="259317"/>
          </a:xfrm>
        </p:spPr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2894"/>
            <a:ext cx="2895600" cy="257810"/>
          </a:xfrm>
        </p:spPr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91000" y="6122894"/>
            <a:ext cx="762000" cy="271463"/>
          </a:xfrm>
        </p:spPr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Innhold, bilde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9" name="Group 26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pic>
            <p:nvPicPr>
              <p:cNvPr id="21" name="Picture 20" descr="PaperPanel-Base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880" y="173699"/>
                <a:ext cx="8778240" cy="6510602"/>
              </a:xfrm>
              <a:prstGeom prst="rect">
                <a:avLst/>
              </a:prstGeom>
              <a:noFill/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</p:pic>
          <p:grpSp>
            <p:nvGrpSpPr>
              <p:cNvPr id="10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23" name="Rectangle 22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24" name="Straight Connector 23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20" name="Rectangle 19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694329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672323"/>
            <a:ext cx="3008313" cy="3403040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5" name="Rectangle 14"/>
          <p:cNvSpPr/>
          <p:nvPr/>
        </p:nvSpPr>
        <p:spPr>
          <a:xfrm rot="10800000">
            <a:off x="258763" y="1594462"/>
            <a:ext cx="3575304" cy="6400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352892" y="310123"/>
            <a:ext cx="3398837" cy="1204912"/>
          </a:xfrm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nb-NO" smtClean="0"/>
              <a:t>Klikk ikonet for å legge til bilde</a:t>
            </a:r>
            <a:endParaRPr/>
          </a:p>
        </p:txBody>
      </p:sp>
      <p:sp>
        <p:nvSpPr>
          <p:cNvPr id="25" name="Rectangle 24"/>
          <p:cNvSpPr/>
          <p:nvPr/>
        </p:nvSpPr>
        <p:spPr>
          <a:xfrm rot="10800000">
            <a:off x="258763" y="1594462"/>
            <a:ext cx="3575304" cy="6400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2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9" name="Group 26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pic>
            <p:nvPicPr>
              <p:cNvPr id="36" name="Picture 35" descr="PaperPanel-Base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880" y="173699"/>
                <a:ext cx="8778240" cy="6510602"/>
              </a:xfrm>
              <a:prstGeom prst="rect">
                <a:avLst/>
              </a:prstGeom>
              <a:noFill/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</p:pic>
          <p:grpSp>
            <p:nvGrpSpPr>
              <p:cNvPr id="10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38" name="Rectangle 37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35" name="Rectangle 34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691640"/>
            <a:ext cx="3008376" cy="914400"/>
          </a:xfrm>
        </p:spPr>
        <p:txBody>
          <a:bodyPr anchor="b">
            <a:noAutofit/>
          </a:bodyPr>
          <a:lstStyle>
            <a:lvl1pPr algn="l">
              <a:defRPr sz="2800" b="0"/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38559" y="612775"/>
            <a:ext cx="4114800" cy="546811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bilde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2" y="2670048"/>
            <a:ext cx="3008376" cy="340156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ilde over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6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36" name="Picture 35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9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38" name="Rectangle 37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39" name="Straight Connector 38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1" y="4287819"/>
            <a:ext cx="8021977" cy="916193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6347" y="331694"/>
            <a:ext cx="8421624" cy="3783106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 smtClean="0"/>
              <a:t>Klikk ikonet for å legge til bilde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351" y="5271247"/>
            <a:ext cx="8021977" cy="101301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30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256032" y="4203192"/>
            <a:ext cx="8622792" cy="6400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256032" y="4203192"/>
            <a:ext cx="8622792" cy="6400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21" name="Picture 20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3" name="Rectangle 2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9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21" name="Picture 20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3" name="Rectangle 22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399" y="609600"/>
            <a:ext cx="1416423" cy="5516563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222" y="609600"/>
            <a:ext cx="6279777" cy="5516563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6" name="Rectangle 25"/>
          <p:cNvSpPr/>
          <p:nvPr/>
        </p:nvSpPr>
        <p:spPr>
          <a:xfrm rot="5400000">
            <a:off x="4242277" y="3274090"/>
            <a:ext cx="6135624" cy="6400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 rot="5400000">
            <a:off x="4242277" y="3274090"/>
            <a:ext cx="6135624" cy="6400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r>
              <a:rPr lang="nb-NO"/>
              <a:t>rbf - 2004</a:t>
            </a:r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9EC7B1A5-5E43-ED4E-9E1F-BF7508D4E83C}" type="slidenum">
              <a:rPr lang="nb-NO"/>
              <a:pPr/>
              <a:t>‹#›</a:t>
            </a:fld>
            <a:endParaRPr lang="nb-NO"/>
          </a:p>
        </p:txBody>
      </p:sp>
    </p:spTree>
  </p:cSld>
  <p:clrMapOvr>
    <a:masterClrMapping/>
  </p:clrMapOvr>
  <p:transition spd="slow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17" name="Picture 16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9" name="Rectangle 18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Rectangle 20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tellysbilde med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aperPanel-Title.jpg"/>
          <p:cNvPicPr>
            <a:picLocks noChangeAspect="1"/>
          </p:cNvPicPr>
          <p:nvPr/>
        </p:nvPicPr>
        <p:blipFill>
          <a:blip r:embed="rId2"/>
          <a:srcRect r="2128"/>
          <a:stretch>
            <a:fillRect/>
          </a:stretch>
        </p:blipFill>
        <p:spPr>
          <a:xfrm>
            <a:off x="486873" y="411480"/>
            <a:ext cx="8170255" cy="6035040"/>
          </a:xfrm>
          <a:prstGeom prst="rect">
            <a:avLst/>
          </a:prstGeom>
          <a:noFill/>
          <a:ln w="12700"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scene3d>
            <a:camera prst="perspectiveFront" fov="4800000"/>
            <a:lightRig rig="threePt" dir="t"/>
          </a:scene3d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113" y="3442447"/>
            <a:ext cx="7345362" cy="1532965"/>
          </a:xfrm>
        </p:spPr>
        <p:txBody>
          <a:bodyPr anchor="b" anchorCtr="0">
            <a:normAutofit/>
          </a:bodyPr>
          <a:lstStyle>
            <a:lvl1pPr>
              <a:defRPr sz="5400"/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113" y="5029200"/>
            <a:ext cx="7345362" cy="990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259" y="6122894"/>
            <a:ext cx="2133600" cy="259317"/>
          </a:xfrm>
        </p:spPr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4401"/>
            <a:ext cx="2895600" cy="257810"/>
          </a:xfrm>
        </p:spPr>
        <p:txBody>
          <a:bodyPr/>
          <a:lstStyle/>
          <a:p>
            <a:endParaRPr lang="nb-NO"/>
          </a:p>
        </p:txBody>
      </p:sp>
      <p:grpSp>
        <p:nvGrpSpPr>
          <p:cNvPr id="6" name="Group 11"/>
          <p:cNvGrpSpPr/>
          <p:nvPr/>
        </p:nvGrpSpPr>
        <p:grpSpPr>
          <a:xfrm>
            <a:off x="562842" y="475488"/>
            <a:ext cx="7982713" cy="5888736"/>
            <a:chOff x="562842" y="475488"/>
            <a:chExt cx="7982713" cy="5888736"/>
          </a:xfrm>
        </p:grpSpPr>
        <p:sp>
          <p:nvSpPr>
            <p:cNvPr id="8" name="Rectangle 7"/>
            <p:cNvSpPr>
              <a:spLocks/>
            </p:cNvSpPr>
            <p:nvPr/>
          </p:nvSpPr>
          <p:spPr>
            <a:xfrm>
              <a:off x="562843" y="475488"/>
              <a:ext cx="7982712" cy="5888736"/>
            </a:xfrm>
            <a:prstGeom prst="rect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562842" y="6133646"/>
              <a:ext cx="7982712" cy="1472"/>
            </a:xfrm>
            <a:prstGeom prst="line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562842" y="3427528"/>
              <a:ext cx="7982712" cy="1472"/>
            </a:xfrm>
            <a:prstGeom prst="line">
              <a:avLst/>
            </a:prstGeom>
            <a:noFill/>
            <a:ln w="12700">
              <a:solidFill>
                <a:schemeClr val="tx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6493" y="533400"/>
            <a:ext cx="7836408" cy="2828925"/>
          </a:xfrm>
        </p:spPr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r>
              <a:rPr lang="nb-NO" smtClean="0"/>
              <a:t>Klikk ikonet for å legge til bilde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25" name="Picture 24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8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7" name="Rectangle 26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1371600"/>
            <a:ext cx="7345362" cy="1676400"/>
          </a:xfrm>
        </p:spPr>
        <p:txBody>
          <a:bodyPr anchor="b" anchorCtr="0">
            <a:noAutofit/>
          </a:bodyPr>
          <a:lstStyle>
            <a:lvl1pPr algn="ctr">
              <a:defRPr sz="5400" b="0" i="0" cap="none" baseline="0"/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3" y="3134566"/>
            <a:ext cx="7345362" cy="1500187"/>
          </a:xfrm>
        </p:spPr>
        <p:txBody>
          <a:bodyPr anchor="t" anchorCtr="0"/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3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15" name="Picture 14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9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17" name="Rectangle 16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18" name="Straight Connector 17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9" name="Rectangle 18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1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199" y="2147888"/>
            <a:ext cx="3566160" cy="39274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6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18" name="Picture 17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11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0" name="Rectangle 19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1" name="Straight Connector 20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" name="Rectangle 21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301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5539" y="1708990"/>
            <a:ext cx="3566160" cy="832503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5539" y="2590801"/>
            <a:ext cx="3566160" cy="34845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  <p:cxnSp>
        <p:nvCxnSpPr>
          <p:cNvPr id="30" name="Straight Connector 29"/>
          <p:cNvCxnSpPr/>
          <p:nvPr/>
        </p:nvCxnSpPr>
        <p:spPr>
          <a:xfrm rot="16200000" flipH="1">
            <a:off x="2217480" y="4026438"/>
            <a:ext cx="4711326" cy="2286"/>
          </a:xfrm>
          <a:prstGeom prst="line">
            <a:avLst/>
          </a:prstGeom>
          <a:noFill/>
          <a:ln w="12700">
            <a:solidFill>
              <a:schemeClr val="tx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Straight Connector 22"/>
          <p:cNvCxnSpPr/>
          <p:nvPr/>
        </p:nvCxnSpPr>
        <p:spPr>
          <a:xfrm rot="16200000" flipH="1">
            <a:off x="2217480" y="4026438"/>
            <a:ext cx="4711326" cy="2286"/>
          </a:xfrm>
          <a:prstGeom prst="line">
            <a:avLst/>
          </a:prstGeom>
          <a:noFill/>
          <a:ln w="12700">
            <a:solidFill>
              <a:schemeClr val="tx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8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20" name="Picture 19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7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2" name="Rectangle 21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3" name="Straight Connector 22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4" name="Rectangle 23"/>
              <p:cNvSpPr/>
              <p:nvPr/>
            </p:nvSpPr>
            <p:spPr>
              <a:xfrm>
                <a:off x="247157" y="1612392"/>
                <a:ext cx="8622792" cy="6400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7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pic>
          <p:nvPicPr>
            <p:cNvPr id="19" name="Picture 18" descr="PaperPanel-Base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2880" y="173699"/>
              <a:ext cx="8778240" cy="6510602"/>
            </a:xfrm>
            <a:prstGeom prst="rect">
              <a:avLst/>
            </a:prstGeom>
            <a:noFill/>
            <a:ln w="12700"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  <a:scene3d>
              <a:camera prst="perspectiveFront" fov="4800000"/>
              <a:lightRig rig="threePt" dir="t"/>
            </a:scene3d>
          </p:spPr>
        </p:pic>
        <p:grpSp>
          <p:nvGrpSpPr>
            <p:cNvPr id="6" name="Group 10"/>
            <p:cNvGrpSpPr/>
            <p:nvPr/>
          </p:nvGrpSpPr>
          <p:grpSpPr>
            <a:xfrm>
              <a:off x="256032" y="237744"/>
              <a:ext cx="8622792" cy="6364224"/>
              <a:chOff x="247157" y="247430"/>
              <a:chExt cx="8622792" cy="6364224"/>
            </a:xfrm>
          </p:grpSpPr>
          <p:sp>
            <p:nvSpPr>
              <p:cNvPr id="21" name="Rectangle 20"/>
              <p:cNvSpPr>
                <a:spLocks/>
              </p:cNvSpPr>
              <p:nvPr/>
            </p:nvSpPr>
            <p:spPr>
              <a:xfrm>
                <a:off x="247157" y="247430"/>
                <a:ext cx="8622792" cy="6364224"/>
              </a:xfrm>
              <a:prstGeom prst="rect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cxnSp>
            <p:nvCxnSpPr>
              <p:cNvPr id="22" name="Straight Connector 21"/>
              <p:cNvCxnSpPr/>
              <p:nvPr/>
            </p:nvCxnSpPr>
            <p:spPr>
              <a:xfrm>
                <a:off x="247157" y="6389024"/>
                <a:ext cx="8622792" cy="1588"/>
              </a:xfrm>
              <a:prstGeom prst="line">
                <a:avLst/>
              </a:prstGeom>
              <a:noFill/>
              <a:ln w="12700">
                <a:solidFill>
                  <a:schemeClr val="tx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182880" y="173699"/>
            <a:ext cx="8778240" cy="6510602"/>
            <a:chOff x="182880" y="173699"/>
            <a:chExt cx="8778240" cy="6510602"/>
          </a:xfrm>
        </p:grpSpPr>
        <p:grpSp>
          <p:nvGrpSpPr>
            <p:cNvPr id="9" name="Group 26"/>
            <p:cNvGrpSpPr/>
            <p:nvPr/>
          </p:nvGrpSpPr>
          <p:grpSpPr>
            <a:xfrm>
              <a:off x="182880" y="173699"/>
              <a:ext cx="8778240" cy="6510602"/>
              <a:chOff x="182880" y="173699"/>
              <a:chExt cx="8778240" cy="6510602"/>
            </a:xfrm>
          </p:grpSpPr>
          <p:pic>
            <p:nvPicPr>
              <p:cNvPr id="28" name="Picture 27" descr="PaperPanel-Base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880" y="173699"/>
                <a:ext cx="8778240" cy="6510602"/>
              </a:xfrm>
              <a:prstGeom prst="rect">
                <a:avLst/>
              </a:prstGeom>
              <a:noFill/>
              <a:ln w="12700">
                <a:noFill/>
              </a:ln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scene3d>
                <a:camera prst="perspectiveFront" fov="4800000"/>
                <a:lightRig rig="threePt" dir="t"/>
              </a:scene3d>
            </p:spPr>
          </p:pic>
          <p:grpSp>
            <p:nvGrpSpPr>
              <p:cNvPr id="10" name="Group 10"/>
              <p:cNvGrpSpPr/>
              <p:nvPr/>
            </p:nvGrpSpPr>
            <p:grpSpPr>
              <a:xfrm>
                <a:off x="256032" y="237744"/>
                <a:ext cx="8622792" cy="6364224"/>
                <a:chOff x="247157" y="247430"/>
                <a:chExt cx="8622792" cy="6364224"/>
              </a:xfrm>
            </p:grpSpPr>
            <p:sp>
              <p:nvSpPr>
                <p:cNvPr id="30" name="Rectangle 29"/>
                <p:cNvSpPr>
                  <a:spLocks/>
                </p:cNvSpPr>
                <p:nvPr/>
              </p:nvSpPr>
              <p:spPr>
                <a:xfrm>
                  <a:off x="247157" y="247430"/>
                  <a:ext cx="8622792" cy="6364224"/>
                </a:xfrm>
                <a:prstGeom prst="rect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31" name="Straight Connector 30"/>
                <p:cNvCxnSpPr/>
                <p:nvPr/>
              </p:nvCxnSpPr>
              <p:spPr>
                <a:xfrm>
                  <a:off x="247157" y="6389024"/>
                  <a:ext cx="8622792" cy="1588"/>
                </a:xfrm>
                <a:prstGeom prst="line">
                  <a:avLst/>
                </a:prstGeom>
                <a:noFill/>
                <a:ln w="12700">
                  <a:solidFill>
                    <a:schemeClr val="tx2">
                      <a:lumMod val="9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33" name="Rectangle 32"/>
            <p:cNvSpPr/>
            <p:nvPr/>
          </p:nvSpPr>
          <p:spPr>
            <a:xfrm rot="5400000">
              <a:off x="801086" y="3274090"/>
              <a:ext cx="6135624" cy="6400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225" y="1169892"/>
            <a:ext cx="3008313" cy="9144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319" y="609600"/>
            <a:ext cx="4114800" cy="5465763"/>
          </a:xfrm>
        </p:spPr>
        <p:txBody>
          <a:bodyPr>
            <a:normAutofit/>
          </a:bodyPr>
          <a:lstStyle>
            <a:lvl1pPr>
              <a:defRPr sz="2400" baseline="0"/>
            </a:lvl1pPr>
            <a:lvl2pPr>
              <a:defRPr sz="2200" baseline="0"/>
            </a:lvl2pPr>
            <a:lvl3pPr>
              <a:defRPr sz="2000" baseline="0"/>
            </a:lvl3pPr>
            <a:lvl4pPr>
              <a:defRPr sz="1800" baseline="0"/>
            </a:lvl4pPr>
            <a:lvl5pPr>
              <a:defRPr sz="1800" baseline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0225" y="2147888"/>
            <a:ext cx="3008313" cy="3262313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lnSpc>
                <a:spcPct val="120000"/>
              </a:lnSpc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bg1">
                  <a:lumMod val="75000"/>
                  <a:lumOff val="25000"/>
                </a:schemeClr>
              </a:buClr>
              <a:buFont typeface="Arial" pitchFamily="34" charset="0"/>
              <a:buNone/>
            </a:pPr>
            <a:r>
              <a:rPr lang="nb-NO" smtClean="0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4" Type="http://schemas.openxmlformats.org/officeDocument/2006/relationships/slide" Target="../slides/slide53.xml"/><Relationship Id="rId1" Type="http://schemas.openxmlformats.org/officeDocument/2006/relationships/slideLayout" Target="../slideLayouts/slideLayout15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13" y="244158"/>
            <a:ext cx="7345362" cy="1339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12" y="2133601"/>
            <a:ext cx="7345363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3840" y="6371591"/>
            <a:ext cx="2133600" cy="2593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</a:defRPr>
            </a:lvl1pPr>
          </a:lstStyle>
          <a:p>
            <a:fld id="{E8E13F83-8A65-9146-BFA2-68ECB180B5C0}" type="datetimeFigureOut">
              <a:rPr lang="nn-NO" smtClean="0"/>
              <a:pPr/>
              <a:t>21-09-10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58840" y="6371591"/>
            <a:ext cx="2895600" cy="2578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Brush Script MT" pitchFamily="66" charset="0"/>
                <a:ea typeface="+mn-ea"/>
                <a:cs typeface="+mn-cs"/>
              </a:defRPr>
            </a:lvl1pPr>
          </a:lstStyle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56350"/>
            <a:ext cx="762000" cy="2714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200" kern="120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0FEE4C64-DBB9-CE47-A871-58405A9F91F4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94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80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36638" indent="-228600" algn="l" defTabSz="914400" rtl="0" eaLnBrk="1" latinLnBrk="0" hangingPunct="1">
        <a:spcBef>
          <a:spcPts val="600"/>
        </a:spcBef>
        <a:buClr>
          <a:schemeClr val="bg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65238" indent="-2286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chemeClr val="accent2">
                <a:gamma/>
                <a:shade val="46275"/>
                <a:invGamma/>
              </a:schemeClr>
            </a:gs>
            <a:gs pos="5000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9"/>
          <p:cNvGrpSpPr>
            <a:grpSpLocks/>
          </p:cNvGrpSpPr>
          <p:nvPr userDrawn="1"/>
        </p:nvGrpSpPr>
        <p:grpSpPr bwMode="auto">
          <a:xfrm>
            <a:off x="323850" y="0"/>
            <a:ext cx="8496300" cy="6858000"/>
            <a:chOff x="204" y="0"/>
            <a:chExt cx="5352" cy="4320"/>
          </a:xfrm>
        </p:grpSpPr>
        <p:sp>
          <p:nvSpPr>
            <p:cNvPr id="1084" name="Rectangle 60"/>
            <p:cNvSpPr>
              <a:spLocks noChangeArrowheads="1"/>
            </p:cNvSpPr>
            <p:nvPr userDrawn="1"/>
          </p:nvSpPr>
          <p:spPr bwMode="auto">
            <a:xfrm>
              <a:off x="204" y="0"/>
              <a:ext cx="5352" cy="4320"/>
            </a:xfrm>
            <a:prstGeom prst="rect">
              <a:avLst/>
            </a:prstGeom>
            <a:solidFill>
              <a:srgbClr val="3838A8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6600"/>
                </a:solidFill>
              </a:endParaRPr>
            </a:p>
          </p:txBody>
        </p:sp>
        <p:sp>
          <p:nvSpPr>
            <p:cNvPr id="1085" name="Oval 61"/>
            <p:cNvSpPr>
              <a:spLocks noChangeAspect="1" noChangeArrowheads="1"/>
            </p:cNvSpPr>
            <p:nvPr userDrawn="1"/>
          </p:nvSpPr>
          <p:spPr bwMode="auto">
            <a:xfrm>
              <a:off x="537" y="157"/>
              <a:ext cx="3990" cy="3990"/>
            </a:xfrm>
            <a:prstGeom prst="ellipse">
              <a:avLst/>
            </a:prstGeom>
            <a:gradFill rotWithShape="1">
              <a:gsLst>
                <a:gs pos="0">
                  <a:srgbClr val="3366FF"/>
                </a:gs>
                <a:gs pos="100000">
                  <a:srgbClr val="3366FF">
                    <a:gamma/>
                    <a:shade val="6313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1086" name="Oval 62"/>
            <p:cNvSpPr>
              <a:spLocks noChangeAspect="1" noChangeArrowheads="1"/>
            </p:cNvSpPr>
            <p:nvPr userDrawn="1"/>
          </p:nvSpPr>
          <p:spPr bwMode="auto">
            <a:xfrm>
              <a:off x="1306" y="928"/>
              <a:ext cx="2439" cy="2439"/>
            </a:xfrm>
            <a:prstGeom prst="ellipse">
              <a:avLst/>
            </a:prstGeom>
            <a:gradFill rotWithShape="1">
              <a:gsLst>
                <a:gs pos="0">
                  <a:srgbClr val="0066CC"/>
                </a:gs>
                <a:gs pos="100000">
                  <a:srgbClr val="004E9C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prstDash val="dashDot"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1087" name="Line 63"/>
            <p:cNvSpPr>
              <a:spLocks noChangeShapeType="1"/>
            </p:cNvSpPr>
            <p:nvPr userDrawn="1"/>
          </p:nvSpPr>
          <p:spPr bwMode="auto">
            <a:xfrm rot="14400000">
              <a:off x="532" y="2150"/>
              <a:ext cx="39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1088" name="Line 64"/>
            <p:cNvSpPr>
              <a:spLocks noChangeShapeType="1"/>
            </p:cNvSpPr>
            <p:nvPr userDrawn="1"/>
          </p:nvSpPr>
          <p:spPr bwMode="auto">
            <a:xfrm rot="7200000">
              <a:off x="532" y="2150"/>
              <a:ext cx="39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1089" name="Line 65"/>
            <p:cNvSpPr>
              <a:spLocks noChangeShapeType="1"/>
            </p:cNvSpPr>
            <p:nvPr userDrawn="1"/>
          </p:nvSpPr>
          <p:spPr bwMode="auto">
            <a:xfrm>
              <a:off x="532" y="2150"/>
              <a:ext cx="39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</p:grpSp>
      <p:sp>
        <p:nvSpPr>
          <p:cNvPr id="1091" name="Rectangle 67"/>
          <p:cNvSpPr>
            <a:spLocks noChangeArrowheads="1"/>
          </p:cNvSpPr>
          <p:nvPr userDrawn="1"/>
        </p:nvSpPr>
        <p:spPr bwMode="auto">
          <a:xfrm>
            <a:off x="3276600" y="1654175"/>
            <a:ext cx="136842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Samhandling og informasjon</a:t>
            </a:r>
          </a:p>
        </p:txBody>
      </p:sp>
      <p:sp>
        <p:nvSpPr>
          <p:cNvPr id="1094" name="Rectangle 70"/>
          <p:cNvSpPr>
            <a:spLocks noChangeArrowheads="1"/>
          </p:cNvSpPr>
          <p:nvPr userDrawn="1"/>
        </p:nvSpPr>
        <p:spPr bwMode="auto">
          <a:xfrm>
            <a:off x="3270250" y="4348163"/>
            <a:ext cx="1490663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400" b="1" i="1">
                <a:solidFill>
                  <a:srgbClr val="FF9900"/>
                </a:solidFill>
              </a:rPr>
              <a:t>Kunnskaps- utvikling og refleksjon</a:t>
            </a:r>
          </a:p>
        </p:txBody>
      </p:sp>
      <p:sp>
        <p:nvSpPr>
          <p:cNvPr id="1099" name="Rectangle 75"/>
          <p:cNvSpPr>
            <a:spLocks noChangeArrowheads="1"/>
          </p:cNvSpPr>
          <p:nvPr userDrawn="1"/>
        </p:nvSpPr>
        <p:spPr bwMode="auto">
          <a:xfrm>
            <a:off x="2195513" y="2381250"/>
            <a:ext cx="136842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400" b="1" i="1">
                <a:solidFill>
                  <a:srgbClr val="FF9900"/>
                </a:solidFill>
              </a:rPr>
              <a:t>    </a:t>
            </a:r>
            <a:r>
              <a:rPr lang="nb-NO" sz="1300" b="1" i="1">
                <a:solidFill>
                  <a:srgbClr val="FF9900"/>
                </a:solidFill>
              </a:rPr>
              <a:t>Menings-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  danning 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 og over-talelse</a:t>
            </a:r>
          </a:p>
        </p:txBody>
      </p:sp>
      <p:sp>
        <p:nvSpPr>
          <p:cNvPr id="1104" name="AutoShape 80">
            <a:hlinkClick r:id="rId3" action="ppaction://hlinksldjump"/>
          </p:cNvPr>
          <p:cNvSpPr>
            <a:spLocks/>
          </p:cNvSpPr>
          <p:nvPr userDrawn="1"/>
        </p:nvSpPr>
        <p:spPr bwMode="auto">
          <a:xfrm>
            <a:off x="395288" y="5445125"/>
            <a:ext cx="1077912" cy="576263"/>
          </a:xfrm>
          <a:prstGeom prst="borderCallout1">
            <a:avLst>
              <a:gd name="adj1" fmla="val 19833"/>
              <a:gd name="adj2" fmla="val 107069"/>
              <a:gd name="adj3" fmla="val -8542"/>
              <a:gd name="adj4" fmla="val 15081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oval" w="med" len="med"/>
          </a:ln>
          <a:effectLst/>
        </p:spPr>
        <p:txBody>
          <a:bodyPr lIns="36000" tIns="36000" rIns="0" bIns="36000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nb-NO" sz="1500" b="1">
                <a:solidFill>
                  <a:srgbClr val="FF6600"/>
                </a:solidFill>
                <a:latin typeface="Times New Roman" charset="0"/>
              </a:rPr>
              <a:t>Handlinger og formål</a:t>
            </a:r>
          </a:p>
        </p:txBody>
      </p:sp>
      <p:sp>
        <p:nvSpPr>
          <p:cNvPr id="1108" name="Rectangle 8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659563" y="6381750"/>
            <a:ext cx="18875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2B2B81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nb-NO"/>
              <a:t>rbf - 2004</a:t>
            </a:r>
          </a:p>
        </p:txBody>
      </p:sp>
      <p:sp>
        <p:nvSpPr>
          <p:cNvPr id="1115" name="Rectangle 9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75475" y="730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99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FC51F094-CEF7-CA49-AC54-BACDFE75851A}" type="slidenum">
              <a:rPr lang="nb-NO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nb-NO"/>
          </a:p>
        </p:txBody>
      </p:sp>
      <p:sp>
        <p:nvSpPr>
          <p:cNvPr id="1116" name="AutoShape 92">
            <a:hlinkClick r:id="" action="ppaction://hlinkshowjump?jump=endshow"/>
          </p:cNvPr>
          <p:cNvSpPr>
            <a:spLocks noChangeArrowheads="1"/>
          </p:cNvSpPr>
          <p:nvPr userDrawn="1"/>
        </p:nvSpPr>
        <p:spPr bwMode="auto">
          <a:xfrm>
            <a:off x="7235825" y="73025"/>
            <a:ext cx="1511300" cy="260350"/>
          </a:xfrm>
          <a:prstGeom prst="bevel">
            <a:avLst>
              <a:gd name="adj" fmla="val 12500"/>
            </a:avLst>
          </a:prstGeom>
          <a:solidFill>
            <a:srgbClr val="003399">
              <a:alpha val="70000"/>
            </a:srgbClr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nb-NO" sz="1000" b="1">
                <a:solidFill>
                  <a:srgbClr val="0066FF"/>
                </a:solidFill>
              </a:rPr>
              <a:t>Avslutt fremvisningen</a:t>
            </a:r>
            <a:endParaRPr lang="en-US" sz="1000" b="1">
              <a:solidFill>
                <a:srgbClr val="0066FF"/>
              </a:solidFill>
            </a:endParaRPr>
          </a:p>
        </p:txBody>
      </p:sp>
      <p:grpSp>
        <p:nvGrpSpPr>
          <p:cNvPr id="3" name="Group 93"/>
          <p:cNvGrpSpPr>
            <a:grpSpLocks/>
          </p:cNvGrpSpPr>
          <p:nvPr userDrawn="1"/>
        </p:nvGrpSpPr>
        <p:grpSpPr bwMode="auto">
          <a:xfrm>
            <a:off x="3059113" y="2420938"/>
            <a:ext cx="1908175" cy="1939925"/>
            <a:chOff x="1927" y="1528"/>
            <a:chExt cx="1202" cy="1222"/>
          </a:xfrm>
        </p:grpSpPr>
        <p:sp>
          <p:nvSpPr>
            <p:cNvPr id="1118" name="Oval 94"/>
            <p:cNvSpPr>
              <a:spLocks noChangeArrowheads="1"/>
            </p:cNvSpPr>
            <p:nvPr userDrawn="1"/>
          </p:nvSpPr>
          <p:spPr bwMode="auto">
            <a:xfrm>
              <a:off x="1927" y="1528"/>
              <a:ext cx="1202" cy="1222"/>
            </a:xfrm>
            <a:prstGeom prst="ellipse">
              <a:avLst/>
            </a:prstGeom>
            <a:solidFill>
              <a:srgbClr val="0055A2"/>
            </a:solidFill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 lIns="72000" tIns="36000" bIns="36000" anchor="ctr" anchorCtr="1">
              <a:prstTxWarp prst="textNoShape">
                <a:avLst/>
              </a:prstTxWarp>
            </a:bodyPr>
            <a:lstStyle/>
            <a:p>
              <a:pPr algn="ctr" defTabSz="91440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nb-NO" sz="1700" b="1">
                  <a:solidFill>
                    <a:srgbClr val="FFE89F"/>
                  </a:solidFill>
                </a:rPr>
                <a:t> Innkodings-</a:t>
              </a:r>
            </a:p>
            <a:p>
              <a:pPr algn="ctr" defTabSz="91440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700" b="1">
                <a:solidFill>
                  <a:srgbClr val="FF6600"/>
                </a:solidFill>
              </a:endParaRPr>
            </a:p>
            <a:p>
              <a:pPr algn="ctr" defTabSz="91440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700" b="1">
                <a:solidFill>
                  <a:srgbClr val="FFC081"/>
                </a:solidFill>
              </a:endParaRPr>
            </a:p>
            <a:p>
              <a:pPr algn="ctr" defTabSz="91440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700" b="1">
                <a:solidFill>
                  <a:srgbClr val="FFC081"/>
                </a:solidFill>
              </a:endParaRPr>
            </a:p>
            <a:p>
              <a:pPr algn="ctr" defTabSz="91440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700" b="1">
                <a:solidFill>
                  <a:srgbClr val="FFAF5F"/>
                </a:solidFill>
              </a:endParaRPr>
            </a:p>
            <a:p>
              <a:pPr algn="ctr" defTabSz="914400" fontAlgn="base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nb-NO" sz="1700" b="1">
                  <a:solidFill>
                    <a:srgbClr val="FFE89F"/>
                  </a:solidFill>
                </a:rPr>
                <a:t> kompetanser</a:t>
              </a:r>
              <a:endParaRPr lang="en-GB" sz="1700" b="1">
                <a:solidFill>
                  <a:srgbClr val="FFE89F"/>
                </a:solidFill>
              </a:endParaRPr>
            </a:p>
          </p:txBody>
        </p:sp>
        <p:sp>
          <p:nvSpPr>
            <p:cNvPr id="1119" name="Oval 95"/>
            <p:cNvSpPr>
              <a:spLocks noChangeAspect="1" noChangeArrowheads="1"/>
            </p:cNvSpPr>
            <p:nvPr userDrawn="1"/>
          </p:nvSpPr>
          <p:spPr bwMode="auto">
            <a:xfrm>
              <a:off x="2200" y="1827"/>
              <a:ext cx="651" cy="651"/>
            </a:xfrm>
            <a:prstGeom prst="ellipse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0099FF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 tIns="144000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1120" name="Rectangle 96"/>
            <p:cNvSpPr>
              <a:spLocks noChangeArrowheads="1"/>
            </p:cNvSpPr>
            <p:nvPr userDrawn="1"/>
          </p:nvSpPr>
          <p:spPr bwMode="auto">
            <a:xfrm>
              <a:off x="2154" y="1929"/>
              <a:ext cx="771" cy="388"/>
            </a:xfrm>
            <a:prstGeom prst="rect">
              <a:avLst/>
            </a:prstGeom>
            <a:noFill/>
            <a:ln w="12700">
              <a:noFill/>
              <a:prstDash val="lgDash"/>
              <a:miter lim="800000"/>
              <a:headEnd/>
              <a:tailEnd/>
            </a:ln>
            <a:effectLst/>
          </p:spPr>
          <p:txBody>
            <a:bodyPr lIns="36000" tIns="144000" anchor="ctr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 i="1">
                  <a:solidFill>
                    <a:srgbClr val="FF66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Skriftlig  mediering</a:t>
              </a:r>
              <a:endParaRPr lang="en-US" sz="1400" b="1" i="1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093" name="Rectangle 69"/>
          <p:cNvSpPr>
            <a:spLocks noChangeArrowheads="1"/>
          </p:cNvSpPr>
          <p:nvPr userDrawn="1"/>
        </p:nvSpPr>
        <p:spPr bwMode="auto">
          <a:xfrm>
            <a:off x="4716463" y="3357563"/>
            <a:ext cx="1223962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      Kunn- 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     skaps-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   lagring 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  og 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struktur-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ering</a:t>
            </a:r>
          </a:p>
        </p:txBody>
      </p:sp>
      <p:sp>
        <p:nvSpPr>
          <p:cNvPr id="1095" name="Rectangle 71"/>
          <p:cNvSpPr>
            <a:spLocks noChangeArrowheads="1"/>
          </p:cNvSpPr>
          <p:nvPr userDrawn="1"/>
        </p:nvSpPr>
        <p:spPr bwMode="auto">
          <a:xfrm>
            <a:off x="2051050" y="3357563"/>
            <a:ext cx="1441450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0" bIns="0" anchor="ctr">
            <a:prstTxWarp prst="textNoShape">
              <a:avLst/>
            </a:prstTxWarp>
          </a:bodyPr>
          <a:lstStyle/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Konstruk-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 sjon av 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 tekstverdener 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200" b="1" i="1">
                <a:solidFill>
                  <a:srgbClr val="FF9900"/>
                </a:solidFill>
              </a:rPr>
              <a:t>   </a:t>
            </a:r>
            <a:r>
              <a:rPr lang="nb-NO" sz="1000" i="1">
                <a:solidFill>
                  <a:srgbClr val="FF9900"/>
                </a:solidFill>
              </a:rPr>
              <a:t>(</a:t>
            </a:r>
            <a:r>
              <a:rPr lang="nb-NO" sz="1200" i="1">
                <a:solidFill>
                  <a:srgbClr val="FF9900"/>
                </a:solidFill>
              </a:rPr>
              <a:t>fantasi- el.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200" i="1">
                <a:solidFill>
                  <a:srgbClr val="FF9900"/>
                </a:solidFill>
              </a:rPr>
              <a:t>     virtuelle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200" i="1">
                <a:solidFill>
                  <a:srgbClr val="FF9900"/>
                </a:solidFill>
              </a:rPr>
              <a:t>         verdener, </a:t>
            </a:r>
          </a:p>
          <a:p>
            <a:pPr defTabSz="91440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200" i="1">
                <a:solidFill>
                  <a:srgbClr val="FF9900"/>
                </a:solidFill>
              </a:rPr>
              <a:t>             teorier)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nb-NO" sz="1200">
              <a:solidFill>
                <a:srgbClr val="FF9900"/>
              </a:solidFill>
            </a:endParaRPr>
          </a:p>
        </p:txBody>
      </p:sp>
      <p:sp>
        <p:nvSpPr>
          <p:cNvPr id="1092" name="Rectangle 68"/>
          <p:cNvSpPr>
            <a:spLocks noChangeArrowheads="1"/>
          </p:cNvSpPr>
          <p:nvPr userDrawn="1"/>
        </p:nvSpPr>
        <p:spPr bwMode="auto">
          <a:xfrm>
            <a:off x="4498975" y="1916113"/>
            <a:ext cx="16573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defTabSz="35718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      Identitets-</a:t>
            </a:r>
          </a:p>
          <a:p>
            <a:pPr defTabSz="35718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    danning og</a:t>
            </a:r>
          </a:p>
          <a:p>
            <a:pPr defTabSz="35718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b="1" i="1">
                <a:solidFill>
                  <a:srgbClr val="FF9900"/>
                </a:solidFill>
              </a:rPr>
              <a:t>  selvrefleksjon,</a:t>
            </a:r>
          </a:p>
          <a:p>
            <a:pPr defTabSz="35718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i="1">
                <a:solidFill>
                  <a:srgbClr val="FF9900"/>
                </a:solidFill>
              </a:rPr>
              <a:t>      (metakom-</a:t>
            </a:r>
          </a:p>
          <a:p>
            <a:pPr defTabSz="35718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i="1">
                <a:solidFill>
                  <a:srgbClr val="FF9900"/>
                </a:solidFill>
              </a:rPr>
              <a:t>         munikasjon </a:t>
            </a:r>
          </a:p>
          <a:p>
            <a:pPr defTabSz="35718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i="1">
                <a:solidFill>
                  <a:srgbClr val="FF9900"/>
                </a:solidFill>
              </a:rPr>
              <a:t>           og egen-</a:t>
            </a:r>
          </a:p>
          <a:p>
            <a:pPr defTabSz="35718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nb-NO" sz="1300" i="1">
                <a:solidFill>
                  <a:srgbClr val="FF9900"/>
                </a:solidFill>
              </a:rPr>
              <a:t>            vurdering)</a:t>
            </a:r>
            <a:endParaRPr lang="en-GB" sz="1300">
              <a:solidFill>
                <a:srgbClr val="FF9900"/>
              </a:solidFill>
            </a:endParaRPr>
          </a:p>
        </p:txBody>
      </p:sp>
      <p:sp>
        <p:nvSpPr>
          <p:cNvPr id="1121" name="Rectangle 97"/>
          <p:cNvSpPr>
            <a:spLocks noChangeArrowheads="1"/>
          </p:cNvSpPr>
          <p:nvPr userDrawn="1"/>
        </p:nvSpPr>
        <p:spPr bwMode="auto">
          <a:xfrm>
            <a:off x="6877050" y="1982788"/>
            <a:ext cx="2266950" cy="252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indent="179388" defTabSz="914400" fontAlgn="base">
              <a:spcBef>
                <a:spcPct val="20000"/>
              </a:spcBef>
              <a:spcAft>
                <a:spcPct val="20000"/>
              </a:spcAft>
              <a:tabLst>
                <a:tab pos="628650" algn="l"/>
                <a:tab pos="1162050" algn="l"/>
              </a:tabLst>
            </a:pPr>
            <a:r>
              <a:rPr lang="nb-NO" sz="1600" b="1">
                <a:solidFill>
                  <a:srgbClr val="FF0000"/>
                </a:solidFill>
              </a:rPr>
              <a:t>Skriveprosesser</a:t>
            </a:r>
          </a:p>
          <a:p>
            <a:pPr indent="179388" defTabSz="914400" fontAlgn="base">
              <a:spcBef>
                <a:spcPct val="0"/>
              </a:spcBef>
              <a:spcAft>
                <a:spcPct val="20000"/>
              </a:spcAft>
              <a:tabLst>
                <a:tab pos="628650" algn="l"/>
                <a:tab pos="1162050" algn="l"/>
              </a:tabLst>
            </a:pPr>
            <a:r>
              <a:rPr lang="nb-NO">
                <a:solidFill>
                  <a:srgbClr val="FF0000"/>
                </a:solidFill>
              </a:rPr>
              <a:t>	</a:t>
            </a:r>
            <a:r>
              <a:rPr lang="nb-NO" sz="1600">
                <a:solidFill>
                  <a:srgbClr val="FF0000"/>
                </a:solidFill>
              </a:rPr>
              <a:t>Ideutvikling</a:t>
            </a:r>
          </a:p>
          <a:p>
            <a:pPr marL="533400" lvl="1" indent="95250" defTabSz="914400" fontAlgn="base">
              <a:spcBef>
                <a:spcPct val="0"/>
              </a:spcBef>
              <a:spcAft>
                <a:spcPct val="20000"/>
              </a:spcAft>
              <a:tabLst>
                <a:tab pos="628650" algn="l"/>
                <a:tab pos="1162050" algn="l"/>
              </a:tabLst>
            </a:pPr>
            <a:r>
              <a:rPr lang="nb-NO" sz="1600">
                <a:solidFill>
                  <a:srgbClr val="FF0000"/>
                </a:solidFill>
              </a:rPr>
              <a:t>Skriving av 	utkast</a:t>
            </a:r>
          </a:p>
          <a:p>
            <a:pPr marL="533400" lvl="1" indent="95250" defTabSz="914400" fontAlgn="base">
              <a:spcBef>
                <a:spcPct val="10000"/>
              </a:spcBef>
              <a:spcAft>
                <a:spcPct val="20000"/>
              </a:spcAft>
              <a:tabLst>
                <a:tab pos="628650" algn="l"/>
                <a:tab pos="1162050" algn="l"/>
              </a:tabLst>
            </a:pPr>
            <a:r>
              <a:rPr lang="nb-NO" sz="1600">
                <a:solidFill>
                  <a:srgbClr val="FF0000"/>
                </a:solidFill>
              </a:rPr>
              <a:t>Respons</a:t>
            </a:r>
          </a:p>
          <a:p>
            <a:pPr marL="533400" lvl="1" indent="95250" defTabSz="914400" fontAlgn="base">
              <a:spcBef>
                <a:spcPct val="20000"/>
              </a:spcBef>
              <a:spcAft>
                <a:spcPct val="20000"/>
              </a:spcAft>
              <a:tabLst>
                <a:tab pos="628650" algn="l"/>
                <a:tab pos="1162050" algn="l"/>
              </a:tabLst>
            </a:pPr>
            <a:r>
              <a:rPr lang="nb-NO" sz="1600">
                <a:solidFill>
                  <a:srgbClr val="FF0000"/>
                </a:solidFill>
              </a:rPr>
              <a:t>Bearbeiding</a:t>
            </a:r>
          </a:p>
          <a:p>
            <a:pPr marL="533400" lvl="1" indent="95250" defTabSz="914400" fontAlgn="base">
              <a:spcBef>
                <a:spcPct val="15000"/>
              </a:spcBef>
              <a:spcAft>
                <a:spcPct val="20000"/>
              </a:spcAft>
              <a:tabLst>
                <a:tab pos="628650" algn="l"/>
                <a:tab pos="1162050" algn="l"/>
              </a:tabLst>
            </a:pPr>
            <a:r>
              <a:rPr lang="nb-NO" sz="1600">
                <a:solidFill>
                  <a:srgbClr val="FF0000"/>
                </a:solidFill>
              </a:rPr>
              <a:t>Publisering</a:t>
            </a:r>
          </a:p>
          <a:p>
            <a:pPr marL="533400" lvl="1" indent="95250" defTabSz="914400" fontAlgn="base">
              <a:spcBef>
                <a:spcPct val="15000"/>
              </a:spcBef>
              <a:spcAft>
                <a:spcPct val="20000"/>
              </a:spcAft>
              <a:tabLst>
                <a:tab pos="628650" algn="l"/>
                <a:tab pos="1162050" algn="l"/>
              </a:tabLst>
            </a:pPr>
            <a:r>
              <a:rPr lang="nb-NO" sz="1600">
                <a:solidFill>
                  <a:srgbClr val="FF0000"/>
                </a:solidFill>
              </a:rPr>
              <a:t>Oppfølging</a:t>
            </a:r>
          </a:p>
        </p:txBody>
      </p:sp>
      <p:grpSp>
        <p:nvGrpSpPr>
          <p:cNvPr id="4" name="Group 98"/>
          <p:cNvGrpSpPr>
            <a:grpSpLocks/>
          </p:cNvGrpSpPr>
          <p:nvPr userDrawn="1"/>
        </p:nvGrpSpPr>
        <p:grpSpPr bwMode="auto">
          <a:xfrm>
            <a:off x="7235825" y="2487613"/>
            <a:ext cx="323850" cy="1871662"/>
            <a:chOff x="4513" y="1525"/>
            <a:chExt cx="227" cy="1179"/>
          </a:xfrm>
        </p:grpSpPr>
        <p:grpSp>
          <p:nvGrpSpPr>
            <p:cNvPr id="5" name="Group 99"/>
            <p:cNvGrpSpPr>
              <a:grpSpLocks/>
            </p:cNvGrpSpPr>
            <p:nvPr userDrawn="1"/>
          </p:nvGrpSpPr>
          <p:grpSpPr bwMode="auto">
            <a:xfrm>
              <a:off x="4513" y="1525"/>
              <a:ext cx="227" cy="953"/>
              <a:chOff x="4513" y="1525"/>
              <a:chExt cx="227" cy="953"/>
            </a:xfrm>
          </p:grpSpPr>
          <p:sp>
            <p:nvSpPr>
              <p:cNvPr id="1124" name="Line 100"/>
              <p:cNvSpPr>
                <a:spLocks noChangeShapeType="1"/>
              </p:cNvSpPr>
              <p:nvPr userDrawn="1"/>
            </p:nvSpPr>
            <p:spPr bwMode="auto">
              <a:xfrm>
                <a:off x="4513" y="1525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triangle" w="lg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smtClean="0">
                  <a:solidFill>
                    <a:srgbClr val="FF6600"/>
                  </a:solidFill>
                </a:endParaRPr>
              </a:p>
            </p:txBody>
          </p:sp>
          <p:sp>
            <p:nvSpPr>
              <p:cNvPr id="1125" name="Line 101"/>
              <p:cNvSpPr>
                <a:spLocks noChangeShapeType="1"/>
              </p:cNvSpPr>
              <p:nvPr userDrawn="1"/>
            </p:nvSpPr>
            <p:spPr bwMode="auto">
              <a:xfrm>
                <a:off x="4513" y="1797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triangle" w="lg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smtClean="0">
                  <a:solidFill>
                    <a:srgbClr val="FF6600"/>
                  </a:solidFill>
                </a:endParaRPr>
              </a:p>
            </p:txBody>
          </p:sp>
          <p:sp>
            <p:nvSpPr>
              <p:cNvPr id="1126" name="Line 102"/>
              <p:cNvSpPr>
                <a:spLocks noChangeShapeType="1"/>
              </p:cNvSpPr>
              <p:nvPr userDrawn="1"/>
            </p:nvSpPr>
            <p:spPr bwMode="auto">
              <a:xfrm>
                <a:off x="4513" y="2069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triangle" w="lg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smtClean="0">
                  <a:solidFill>
                    <a:srgbClr val="FF6600"/>
                  </a:solidFill>
                </a:endParaRPr>
              </a:p>
            </p:txBody>
          </p:sp>
          <p:sp>
            <p:nvSpPr>
              <p:cNvPr id="1127" name="Line 103"/>
              <p:cNvSpPr>
                <a:spLocks noChangeShapeType="1"/>
              </p:cNvSpPr>
              <p:nvPr userDrawn="1"/>
            </p:nvSpPr>
            <p:spPr bwMode="auto">
              <a:xfrm>
                <a:off x="4513" y="2296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triangle" w="lg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smtClean="0">
                  <a:solidFill>
                    <a:srgbClr val="FF6600"/>
                  </a:solidFill>
                </a:endParaRPr>
              </a:p>
            </p:txBody>
          </p:sp>
          <p:sp>
            <p:nvSpPr>
              <p:cNvPr id="1128" name="Line 104"/>
              <p:cNvSpPr>
                <a:spLocks noChangeShapeType="1"/>
              </p:cNvSpPr>
              <p:nvPr userDrawn="1"/>
            </p:nvSpPr>
            <p:spPr bwMode="auto">
              <a:xfrm>
                <a:off x="4513" y="2478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triangle" w="lg" len="med"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nb-NO" smtClean="0">
                  <a:solidFill>
                    <a:srgbClr val="FF6600"/>
                  </a:solidFill>
                </a:endParaRPr>
              </a:p>
            </p:txBody>
          </p:sp>
        </p:grpSp>
        <p:sp>
          <p:nvSpPr>
            <p:cNvPr id="1129" name="Line 105"/>
            <p:cNvSpPr>
              <a:spLocks noChangeShapeType="1"/>
            </p:cNvSpPr>
            <p:nvPr userDrawn="1"/>
          </p:nvSpPr>
          <p:spPr bwMode="auto">
            <a:xfrm>
              <a:off x="4513" y="2704"/>
              <a:ext cx="227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triangle" w="lg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</p:grpSp>
      <p:sp>
        <p:nvSpPr>
          <p:cNvPr id="1103" name="AutoShape 79">
            <a:hlinkClick r:id="rId4" action="ppaction://hlinksldjump"/>
          </p:cNvPr>
          <p:cNvSpPr>
            <a:spLocks/>
          </p:cNvSpPr>
          <p:nvPr userDrawn="1"/>
        </p:nvSpPr>
        <p:spPr bwMode="auto">
          <a:xfrm>
            <a:off x="755650" y="6092825"/>
            <a:ext cx="1220788" cy="576263"/>
          </a:xfrm>
          <a:prstGeom prst="borderCallout1">
            <a:avLst>
              <a:gd name="adj1" fmla="val 19833"/>
              <a:gd name="adj2" fmla="val 106241"/>
              <a:gd name="adj3" fmla="val -198620"/>
              <a:gd name="adj4" fmla="val 20181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oval" w="med" len="med"/>
          </a:ln>
          <a:effectLst/>
        </p:spPr>
        <p:txBody>
          <a:bodyPr lIns="36000" tIns="36000" rIns="0" bIns="36000">
            <a:prstTxWarp prst="textNoShape">
              <a:avLst/>
            </a:prstTxWarp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nb-NO" sz="1500" b="1">
                <a:solidFill>
                  <a:srgbClr val="FF6600"/>
                </a:solidFill>
                <a:latin typeface="Times New Roman" charset="0"/>
              </a:rPr>
              <a:t>Skrive-kompetanser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 spd="slow" advClick="0">
    <p:fade/>
  </p:transition>
  <p:timing>
    <p:tnLst>
      <p:par>
        <p:cTn id="1" dur="indefinite" restart="never" nodeType="tmRoot"/>
      </p:par>
    </p:tnLst>
  </p:timing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nn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4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4" Type="http://schemas.openxmlformats.org/officeDocument/2006/relationships/image" Target="../media/image15.png"/><Relationship Id="rId1" Type="http://schemas.openxmlformats.org/officeDocument/2006/relationships/video" Target="file://localhost/Users/ingerlangseth/2WEBDOCS/web/kurs/NKUL2010/video/Teaching_Content_Is_Teaching_Reading.mp4" TargetMode="External"/><Relationship Id="rId2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hyperlink" Target="http://www.pearsonlongman.com/ae/marketing/sfesl/practicereading.html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6.tif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ftenposten.no/http://www.bbc.co.uk/" TargetMode="External"/><Relationship Id="rId4" Type="http://schemas.openxmlformats.org/officeDocument/2006/relationships/hyperlink" Target="http://english.aljazeera.net/" TargetMode="External"/><Relationship Id="rId5" Type="http://schemas.openxmlformats.org/officeDocument/2006/relationships/hyperlink" Target="http://dsc.discovery.com/" TargetMode="External"/><Relationship Id="rId6" Type="http://schemas.openxmlformats.org/officeDocument/2006/relationships/hyperlink" Target="http://www.aftenposten.no/meninger/kommentatorer/udgaard/article2193224.ece" TargetMode="External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4" Type="http://schemas.openxmlformats.org/officeDocument/2006/relationships/image" Target="../media/image17.png"/><Relationship Id="rId1" Type="http://schemas.openxmlformats.org/officeDocument/2006/relationships/video" Target="file://localhost/Users/ingerlangseth/2WEBDOCS/web/kurs/NKUL2010/video/assessmentstrategiesdylanwiliam.mp4" TargetMode="External"/><Relationship Id="rId2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8.gi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4" Type="http://schemas.openxmlformats.org/officeDocument/2006/relationships/slide" Target="slide52.xml"/><Relationship Id="rId5" Type="http://schemas.openxmlformats.org/officeDocument/2006/relationships/slide" Target="slide26.xml"/><Relationship Id="rId6" Type="http://schemas.openxmlformats.org/officeDocument/2006/relationships/slide" Target="slide12.xml"/><Relationship Id="rId7" Type="http://schemas.openxmlformats.org/officeDocument/2006/relationships/slide" Target="slide2.xml"/><Relationship Id="rId8" Type="http://schemas.openxmlformats.org/officeDocument/2006/relationships/slide" Target="slide54.xml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timssandpirls.bc.edu/pirls2011/framework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dir.no/grep/Grunnleggende-ferdigheter/?visning=2" TargetMode="External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hyperlink" Target="http://www.aftenposten.no/nyheter/iriks/article3036474.ece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914400" y="1123950"/>
            <a:ext cx="7342188" cy="1347504"/>
          </a:xfrm>
        </p:spPr>
        <p:txBody>
          <a:bodyPr/>
          <a:lstStyle/>
          <a:p>
            <a:r>
              <a:rPr lang="nb-NO" dirty="0" smtClean="0"/>
              <a:t>Hva skal vi vurdere?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3372218" y="3429000"/>
            <a:ext cx="4884369" cy="1752600"/>
          </a:xfrm>
        </p:spPr>
        <p:txBody>
          <a:bodyPr/>
          <a:lstStyle/>
          <a:p>
            <a:r>
              <a:rPr lang="nb-NO" dirty="0" smtClean="0">
                <a:solidFill>
                  <a:srgbClr val="6B5B32"/>
                </a:solidFill>
              </a:rPr>
              <a:t>Inger Langseth</a:t>
            </a:r>
          </a:p>
          <a:p>
            <a:r>
              <a:rPr lang="nb-NO" dirty="0" smtClean="0">
                <a:solidFill>
                  <a:srgbClr val="6B5B32"/>
                </a:solidFill>
              </a:rPr>
              <a:t>Program for lærerutdanning </a:t>
            </a:r>
          </a:p>
          <a:p>
            <a:r>
              <a:rPr lang="nb-NO" dirty="0" smtClean="0">
                <a:solidFill>
                  <a:srgbClr val="6B5B32"/>
                </a:solidFill>
              </a:rPr>
              <a:t>NTNU</a:t>
            </a:r>
          </a:p>
          <a:p>
            <a:r>
              <a:rPr lang="nb-NO" dirty="0" smtClean="0">
                <a:solidFill>
                  <a:srgbClr val="6B5B32"/>
                </a:solidFill>
              </a:rPr>
              <a:t>Sandefjord 27.-28. september 2010</a:t>
            </a:r>
            <a:endParaRPr lang="nb-NO" dirty="0">
              <a:solidFill>
                <a:srgbClr val="6B5B32"/>
              </a:solidFill>
            </a:endParaRPr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977" y="3045775"/>
            <a:ext cx="2755278" cy="2755278"/>
          </a:xfrm>
          <a:prstGeom prst="rect">
            <a:avLst/>
          </a:prstGeom>
          <a:solidFill>
            <a:schemeClr val="bg1">
              <a:lumMod val="85000"/>
              <a:alpha val="5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Avisartikkel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69900" y="1803400"/>
            <a:ext cx="8331200" cy="270510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nb-NO" dirty="0" smtClean="0"/>
              <a:t>	</a:t>
            </a:r>
            <a:r>
              <a:rPr lang="nb-NO" sz="6154" dirty="0" smtClean="0"/>
              <a:t>Citizen </a:t>
            </a:r>
            <a:r>
              <a:rPr lang="nb-NO" sz="6154" dirty="0" smtClean="0"/>
              <a:t>Rights </a:t>
            </a:r>
            <a:r>
              <a:rPr lang="nb-NO" sz="6154" dirty="0" err="1" smtClean="0"/>
              <a:t>Don't</a:t>
            </a:r>
            <a:r>
              <a:rPr lang="nb-NO" sz="6154" dirty="0" smtClean="0"/>
              <a:t> </a:t>
            </a:r>
            <a:r>
              <a:rPr lang="nb-NO" sz="6154" dirty="0" err="1" smtClean="0"/>
              <a:t>Apply</a:t>
            </a:r>
            <a:r>
              <a:rPr lang="nb-NO" sz="6154" dirty="0" smtClean="0"/>
              <a:t> to </a:t>
            </a:r>
            <a:r>
              <a:rPr lang="nb-NO" sz="6154" dirty="0" smtClean="0"/>
              <a:t>Roma By </a:t>
            </a:r>
            <a:r>
              <a:rPr lang="nb-NO" sz="6154" dirty="0" smtClean="0"/>
              <a:t>Claudia </a:t>
            </a:r>
            <a:r>
              <a:rPr lang="nb-NO" sz="6154" dirty="0" err="1" smtClean="0"/>
              <a:t>Ciobanu</a:t>
            </a: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b="1" dirty="0" smtClean="0"/>
              <a:t>BUCHAREST, </a:t>
            </a:r>
            <a:r>
              <a:rPr lang="nb-NO" sz="6154" b="1" dirty="0" err="1" smtClean="0"/>
              <a:t>Aug</a:t>
            </a:r>
            <a:r>
              <a:rPr lang="nb-NO" sz="6154" b="1" dirty="0" smtClean="0"/>
              <a:t> 7, 2010 (IPS) - All major European </a:t>
            </a:r>
            <a:r>
              <a:rPr lang="nb-NO" sz="6154" b="1" dirty="0" err="1" smtClean="0"/>
              <a:t>countries</a:t>
            </a:r>
            <a:r>
              <a:rPr lang="nb-NO" sz="6154" b="1" dirty="0" smtClean="0"/>
              <a:t> plan </a:t>
            </a:r>
            <a:r>
              <a:rPr lang="nb-NO" sz="6154" b="1" dirty="0" err="1" smtClean="0"/>
              <a:t>mass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expulsions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of</a:t>
            </a:r>
            <a:r>
              <a:rPr lang="nb-NO" sz="6154" b="1" dirty="0" smtClean="0"/>
              <a:t> Roma or </a:t>
            </a:r>
            <a:r>
              <a:rPr lang="nb-NO" sz="6154" b="1" dirty="0" err="1" smtClean="0"/>
              <a:t>demolitions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of</a:t>
            </a:r>
            <a:r>
              <a:rPr lang="nb-NO" sz="6154" b="1" dirty="0" smtClean="0"/>
              <a:t> Roma settlements. Rights </a:t>
            </a:r>
            <a:r>
              <a:rPr lang="nb-NO" sz="6154" b="1" dirty="0" err="1" smtClean="0"/>
              <a:t>groups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warn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that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these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measures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entail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the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criminalisation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of</a:t>
            </a:r>
            <a:r>
              <a:rPr lang="nb-NO" sz="6154" b="1" dirty="0" smtClean="0"/>
              <a:t> an </a:t>
            </a:r>
            <a:r>
              <a:rPr lang="nb-NO" sz="6154" b="1" dirty="0" err="1" smtClean="0"/>
              <a:t>entire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ethnic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group</a:t>
            </a:r>
            <a:r>
              <a:rPr lang="nb-NO" sz="6154" b="1" dirty="0" smtClean="0"/>
              <a:t>, and break EU </a:t>
            </a:r>
            <a:r>
              <a:rPr lang="nb-NO" sz="6154" b="1" dirty="0" err="1" smtClean="0"/>
              <a:t>law</a:t>
            </a:r>
            <a:r>
              <a:rPr lang="nb-NO" sz="6154" b="1" dirty="0" smtClean="0"/>
              <a:t>.</a:t>
            </a: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dirty="0" smtClean="0"/>
              <a:t/>
            </a:r>
            <a:br>
              <a:rPr lang="nb-NO" dirty="0" smtClean="0"/>
            </a:br>
            <a:endParaRPr lang="nb-NO" dirty="0"/>
          </a:p>
        </p:txBody>
      </p:sp>
      <p:sp>
        <p:nvSpPr>
          <p:cNvPr id="4" name="Rektangel 3"/>
          <p:cNvSpPr/>
          <p:nvPr/>
        </p:nvSpPr>
        <p:spPr>
          <a:xfrm>
            <a:off x="900113" y="3810000"/>
            <a:ext cx="77485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err="1" smtClean="0"/>
              <a:t>Around</a:t>
            </a:r>
            <a:r>
              <a:rPr lang="nb-NO" dirty="0" smtClean="0"/>
              <a:t> 10 million Roma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estimated</a:t>
            </a:r>
            <a:r>
              <a:rPr lang="nb-NO" dirty="0" smtClean="0"/>
              <a:t> to be living in </a:t>
            </a:r>
            <a:r>
              <a:rPr lang="nb-NO" dirty="0" err="1" smtClean="0"/>
              <a:t>Europe</a:t>
            </a:r>
            <a:r>
              <a:rPr lang="nb-NO" dirty="0" smtClean="0"/>
              <a:t>. The </a:t>
            </a:r>
            <a:r>
              <a:rPr lang="nb-NO" dirty="0" err="1" smtClean="0"/>
              <a:t>largest</a:t>
            </a:r>
            <a:r>
              <a:rPr lang="nb-NO" dirty="0" smtClean="0"/>
              <a:t> </a:t>
            </a:r>
            <a:r>
              <a:rPr lang="nb-NO" dirty="0" err="1" smtClean="0"/>
              <a:t>concentration</a:t>
            </a:r>
            <a:r>
              <a:rPr lang="nb-NO" dirty="0" smtClean="0"/>
              <a:t> is in Romania, at </a:t>
            </a:r>
            <a:r>
              <a:rPr lang="nb-NO" dirty="0" err="1" smtClean="0"/>
              <a:t>two</a:t>
            </a:r>
            <a:r>
              <a:rPr lang="nb-NO" dirty="0" smtClean="0"/>
              <a:t> million </a:t>
            </a:r>
            <a:r>
              <a:rPr lang="nb-NO" dirty="0" err="1" smtClean="0"/>
              <a:t>according</a:t>
            </a:r>
            <a:r>
              <a:rPr lang="nb-NO" dirty="0" smtClean="0"/>
              <a:t> to </a:t>
            </a:r>
            <a:r>
              <a:rPr lang="nb-NO" dirty="0" err="1" smtClean="0"/>
              <a:t>unofficial</a:t>
            </a:r>
            <a:r>
              <a:rPr lang="nb-NO" dirty="0" smtClean="0"/>
              <a:t> </a:t>
            </a:r>
            <a:r>
              <a:rPr lang="nb-NO" dirty="0" err="1" smtClean="0"/>
              <a:t>estimates</a:t>
            </a:r>
            <a:r>
              <a:rPr lang="nb-NO" dirty="0" smtClean="0"/>
              <a:t>. </a:t>
            </a:r>
            <a:r>
              <a:rPr lang="nb-NO" dirty="0" err="1" smtClean="0"/>
              <a:t>Hundreds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thousands</a:t>
            </a:r>
            <a:r>
              <a:rPr lang="nb-NO" dirty="0" smtClean="0"/>
              <a:t> live in </a:t>
            </a:r>
            <a:r>
              <a:rPr lang="nb-NO" dirty="0" err="1" smtClean="0"/>
              <a:t>other</a:t>
            </a:r>
            <a:r>
              <a:rPr lang="nb-NO" dirty="0" smtClean="0"/>
              <a:t> Central and </a:t>
            </a:r>
            <a:r>
              <a:rPr lang="nb-NO" dirty="0" err="1" smtClean="0"/>
              <a:t>Eastern</a:t>
            </a:r>
            <a:r>
              <a:rPr lang="nb-NO" dirty="0" smtClean="0"/>
              <a:t> European </a:t>
            </a:r>
            <a:r>
              <a:rPr lang="nb-NO" dirty="0" err="1" smtClean="0"/>
              <a:t>countries</a:t>
            </a:r>
            <a:r>
              <a:rPr lang="nb-NO" dirty="0" smtClean="0"/>
              <a:t>. 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Avisartikkel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69900" y="1803400"/>
            <a:ext cx="8331200" cy="48260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nb-NO" dirty="0" smtClean="0"/>
              <a:t>	</a:t>
            </a:r>
            <a:r>
              <a:rPr lang="nb-NO" sz="6154" dirty="0" smtClean="0"/>
              <a:t>Citizen </a:t>
            </a:r>
            <a:r>
              <a:rPr lang="nb-NO" sz="6154" dirty="0" smtClean="0"/>
              <a:t>Rights </a:t>
            </a:r>
            <a:r>
              <a:rPr lang="nb-NO" sz="6154" dirty="0" err="1" smtClean="0"/>
              <a:t>Don't</a:t>
            </a:r>
            <a:r>
              <a:rPr lang="nb-NO" sz="6154" dirty="0" smtClean="0"/>
              <a:t> </a:t>
            </a:r>
            <a:r>
              <a:rPr lang="nb-NO" sz="6154" dirty="0" err="1" smtClean="0"/>
              <a:t>Apply</a:t>
            </a:r>
            <a:r>
              <a:rPr lang="nb-NO" sz="6154" dirty="0" smtClean="0"/>
              <a:t> to </a:t>
            </a:r>
            <a:r>
              <a:rPr lang="nb-NO" sz="6154" dirty="0" smtClean="0"/>
              <a:t>Roma By </a:t>
            </a:r>
            <a:r>
              <a:rPr lang="nb-NO" sz="6154" dirty="0" smtClean="0"/>
              <a:t>Claudia </a:t>
            </a:r>
            <a:r>
              <a:rPr lang="nb-NO" sz="6154" dirty="0" err="1" smtClean="0"/>
              <a:t>Ciobanu</a:t>
            </a: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b="1" dirty="0" smtClean="0"/>
              <a:t>BUCHAREST, </a:t>
            </a:r>
            <a:r>
              <a:rPr lang="nb-NO" sz="6154" b="1" dirty="0" err="1" smtClean="0"/>
              <a:t>Aug</a:t>
            </a:r>
            <a:r>
              <a:rPr lang="nb-NO" sz="6154" b="1" dirty="0" smtClean="0"/>
              <a:t> 7, 2010 (IPS) - All major European </a:t>
            </a:r>
            <a:r>
              <a:rPr lang="nb-NO" sz="6154" b="1" dirty="0" err="1" smtClean="0"/>
              <a:t>countries</a:t>
            </a:r>
            <a:r>
              <a:rPr lang="nb-NO" sz="6154" b="1" dirty="0" smtClean="0"/>
              <a:t> plan </a:t>
            </a:r>
            <a:r>
              <a:rPr lang="nb-NO" sz="6154" b="1" dirty="0" err="1" smtClean="0"/>
              <a:t>mass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expulsions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of</a:t>
            </a:r>
            <a:r>
              <a:rPr lang="nb-NO" sz="6154" b="1" dirty="0" smtClean="0"/>
              <a:t> Roma or </a:t>
            </a:r>
            <a:r>
              <a:rPr lang="nb-NO" sz="6154" b="1" dirty="0" err="1" smtClean="0"/>
              <a:t>demolitions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of</a:t>
            </a:r>
            <a:r>
              <a:rPr lang="nb-NO" sz="6154" b="1" dirty="0" smtClean="0"/>
              <a:t> Roma settlements. Rights </a:t>
            </a:r>
            <a:r>
              <a:rPr lang="nb-NO" sz="6154" b="1" dirty="0" err="1" smtClean="0"/>
              <a:t>groups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warn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that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these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measures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entail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the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criminalisation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of</a:t>
            </a:r>
            <a:r>
              <a:rPr lang="nb-NO" sz="6154" b="1" dirty="0" smtClean="0"/>
              <a:t> an </a:t>
            </a:r>
            <a:r>
              <a:rPr lang="nb-NO" sz="6154" b="1" dirty="0" err="1" smtClean="0"/>
              <a:t>entire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ethnic</a:t>
            </a:r>
            <a:r>
              <a:rPr lang="nb-NO" sz="6154" b="1" dirty="0" smtClean="0"/>
              <a:t> </a:t>
            </a:r>
            <a:r>
              <a:rPr lang="nb-NO" sz="6154" b="1" dirty="0" err="1" smtClean="0"/>
              <a:t>group</a:t>
            </a:r>
            <a:r>
              <a:rPr lang="nb-NO" sz="6154" b="1" dirty="0" smtClean="0"/>
              <a:t>, and break EU </a:t>
            </a:r>
            <a:r>
              <a:rPr lang="nb-NO" sz="6154" b="1" dirty="0" err="1" smtClean="0"/>
              <a:t>law</a:t>
            </a:r>
            <a:r>
              <a:rPr lang="nb-NO" sz="6154" b="1" dirty="0" smtClean="0"/>
              <a:t>.</a:t>
            </a: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smtClean="0"/>
              <a:t>The </a:t>
            </a:r>
            <a:r>
              <a:rPr lang="nb-NO" sz="6154" dirty="0" err="1" smtClean="0"/>
              <a:t>French</a:t>
            </a:r>
            <a:r>
              <a:rPr lang="nb-NO" sz="6154" dirty="0" smtClean="0"/>
              <a:t> </a:t>
            </a:r>
            <a:r>
              <a:rPr lang="nb-NO" sz="6154" dirty="0" err="1" smtClean="0"/>
              <a:t>executive</a:t>
            </a:r>
            <a:r>
              <a:rPr lang="nb-NO" sz="6154" dirty="0" smtClean="0"/>
              <a:t> </a:t>
            </a:r>
            <a:r>
              <a:rPr lang="nb-NO" sz="6154" dirty="0" err="1" smtClean="0"/>
              <a:t>announced</a:t>
            </a:r>
            <a:r>
              <a:rPr lang="nb-NO" sz="6154" dirty="0" smtClean="0"/>
              <a:t> Jul. 29 </a:t>
            </a:r>
            <a:r>
              <a:rPr lang="nb-NO" sz="6154" dirty="0" err="1" smtClean="0"/>
              <a:t>that</a:t>
            </a:r>
            <a:r>
              <a:rPr lang="nb-NO" sz="6154" dirty="0" smtClean="0"/>
              <a:t> 300 illegal Roma camps </a:t>
            </a:r>
            <a:r>
              <a:rPr lang="nb-NO" sz="6154" dirty="0" err="1" smtClean="0"/>
              <a:t>would</a:t>
            </a:r>
            <a:r>
              <a:rPr lang="nb-NO" sz="6154" dirty="0" smtClean="0"/>
              <a:t> be </a:t>
            </a:r>
            <a:r>
              <a:rPr lang="nb-NO" sz="6154" dirty="0" err="1" smtClean="0"/>
              <a:t>demolished</a:t>
            </a:r>
            <a:r>
              <a:rPr lang="nb-NO" sz="6154" dirty="0" smtClean="0"/>
              <a:t> in </a:t>
            </a:r>
            <a:r>
              <a:rPr lang="nb-NO" sz="6154" dirty="0" err="1" smtClean="0"/>
              <a:t>the</a:t>
            </a:r>
            <a:r>
              <a:rPr lang="nb-NO" sz="6154" dirty="0" smtClean="0"/>
              <a:t> </a:t>
            </a:r>
            <a:r>
              <a:rPr lang="nb-NO" sz="6154" dirty="0" err="1" smtClean="0"/>
              <a:t>next</a:t>
            </a:r>
            <a:r>
              <a:rPr lang="nb-NO" sz="6154" dirty="0" smtClean="0"/>
              <a:t> </a:t>
            </a:r>
            <a:r>
              <a:rPr lang="nb-NO" sz="6154" dirty="0" err="1" smtClean="0"/>
              <a:t>three</a:t>
            </a:r>
            <a:r>
              <a:rPr lang="nb-NO" sz="6154" dirty="0" smtClean="0"/>
              <a:t> </a:t>
            </a:r>
            <a:r>
              <a:rPr lang="nb-NO" sz="6154" dirty="0" err="1" smtClean="0"/>
              <a:t>months</a:t>
            </a:r>
            <a:r>
              <a:rPr lang="nb-NO" sz="6154" dirty="0" smtClean="0"/>
              <a:t>. </a:t>
            </a:r>
            <a:r>
              <a:rPr lang="nb-NO" sz="6154" dirty="0" err="1" smtClean="0"/>
              <a:t>According</a:t>
            </a:r>
            <a:r>
              <a:rPr lang="nb-NO" sz="6154" dirty="0" smtClean="0"/>
              <a:t> to </a:t>
            </a:r>
            <a:r>
              <a:rPr lang="nb-NO" sz="6154" dirty="0" err="1" smtClean="0"/>
              <a:t>the</a:t>
            </a:r>
            <a:r>
              <a:rPr lang="nb-NO" sz="6154" dirty="0" smtClean="0"/>
              <a:t> </a:t>
            </a:r>
            <a:r>
              <a:rPr lang="nb-NO" sz="6154" dirty="0" err="1" smtClean="0"/>
              <a:t>President's</a:t>
            </a:r>
            <a:r>
              <a:rPr lang="nb-NO" sz="6154" dirty="0" smtClean="0"/>
              <a:t> </a:t>
            </a:r>
            <a:r>
              <a:rPr lang="nb-NO" sz="6154" dirty="0" err="1" smtClean="0"/>
              <a:t>office</a:t>
            </a:r>
            <a:r>
              <a:rPr lang="nb-NO" sz="6154" dirty="0" smtClean="0"/>
              <a:t>, </a:t>
            </a:r>
            <a:r>
              <a:rPr lang="nb-NO" sz="6154" dirty="0" err="1" smtClean="0"/>
              <a:t>the</a:t>
            </a:r>
            <a:r>
              <a:rPr lang="nb-NO" sz="6154" dirty="0" smtClean="0"/>
              <a:t> camps </a:t>
            </a:r>
            <a:r>
              <a:rPr lang="nb-NO" sz="6154" dirty="0" err="1" smtClean="0"/>
              <a:t>are</a:t>
            </a:r>
            <a:r>
              <a:rPr lang="nb-NO" sz="6154" dirty="0" smtClean="0"/>
              <a:t> "</a:t>
            </a:r>
            <a:r>
              <a:rPr lang="nb-NO" sz="6154" dirty="0" err="1" smtClean="0"/>
              <a:t>sources</a:t>
            </a:r>
            <a:r>
              <a:rPr lang="nb-NO" sz="6154" dirty="0" smtClean="0"/>
              <a:t> </a:t>
            </a:r>
            <a:r>
              <a:rPr lang="nb-NO" sz="6154" dirty="0" err="1" smtClean="0"/>
              <a:t>of</a:t>
            </a:r>
            <a:r>
              <a:rPr lang="nb-NO" sz="6154" dirty="0" smtClean="0"/>
              <a:t> illegal </a:t>
            </a:r>
            <a:r>
              <a:rPr lang="nb-NO" sz="6154" dirty="0" err="1" smtClean="0"/>
              <a:t>trafficking</a:t>
            </a:r>
            <a:r>
              <a:rPr lang="nb-NO" sz="6154" dirty="0" smtClean="0"/>
              <a:t>, </a:t>
            </a:r>
            <a:r>
              <a:rPr lang="nb-NO" sz="6154" dirty="0" err="1" smtClean="0"/>
              <a:t>profoundly</a:t>
            </a:r>
            <a:r>
              <a:rPr lang="nb-NO" sz="6154" dirty="0" smtClean="0"/>
              <a:t> </a:t>
            </a:r>
            <a:r>
              <a:rPr lang="nb-NO" sz="6154" dirty="0" err="1" smtClean="0"/>
              <a:t>shocking</a:t>
            </a:r>
            <a:r>
              <a:rPr lang="nb-NO" sz="6154" dirty="0" smtClean="0"/>
              <a:t> living standards, </a:t>
            </a:r>
            <a:r>
              <a:rPr lang="nb-NO" sz="6154" dirty="0" err="1" smtClean="0"/>
              <a:t>exploitation</a:t>
            </a:r>
            <a:r>
              <a:rPr lang="nb-NO" sz="6154" dirty="0" smtClean="0"/>
              <a:t> </a:t>
            </a:r>
            <a:r>
              <a:rPr lang="nb-NO" sz="6154" dirty="0" err="1" smtClean="0"/>
              <a:t>of</a:t>
            </a:r>
            <a:r>
              <a:rPr lang="nb-NO" sz="6154" dirty="0" smtClean="0"/>
              <a:t> </a:t>
            </a:r>
            <a:r>
              <a:rPr lang="nb-NO" sz="6154" dirty="0" err="1" smtClean="0"/>
              <a:t>children</a:t>
            </a:r>
            <a:r>
              <a:rPr lang="nb-NO" sz="6154" dirty="0" smtClean="0"/>
              <a:t> for </a:t>
            </a:r>
            <a:r>
              <a:rPr lang="nb-NO" sz="6154" dirty="0" err="1" smtClean="0"/>
              <a:t>begging</a:t>
            </a:r>
            <a:r>
              <a:rPr lang="nb-NO" sz="6154" dirty="0" smtClean="0"/>
              <a:t>, </a:t>
            </a:r>
            <a:r>
              <a:rPr lang="nb-NO" sz="6154" dirty="0" err="1" smtClean="0"/>
              <a:t>prostitution</a:t>
            </a:r>
            <a:r>
              <a:rPr lang="nb-NO" sz="6154" dirty="0" smtClean="0"/>
              <a:t> and </a:t>
            </a:r>
            <a:r>
              <a:rPr lang="nb-NO" sz="6154" dirty="0" err="1" smtClean="0"/>
              <a:t>crime</a:t>
            </a:r>
            <a:r>
              <a:rPr lang="nb-NO" sz="6154" dirty="0" smtClean="0"/>
              <a:t>." </a:t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smtClean="0"/>
              <a:t>By </a:t>
            </a:r>
            <a:r>
              <a:rPr lang="nb-NO" sz="6154" dirty="0" err="1" smtClean="0"/>
              <a:t>the</a:t>
            </a:r>
            <a:r>
              <a:rPr lang="nb-NO" sz="6154" dirty="0" smtClean="0"/>
              <a:t> end </a:t>
            </a:r>
            <a:r>
              <a:rPr lang="nb-NO" sz="6154" dirty="0" err="1" smtClean="0"/>
              <a:t>of</a:t>
            </a:r>
            <a:r>
              <a:rPr lang="nb-NO" sz="6154" dirty="0" smtClean="0"/>
              <a:t> </a:t>
            </a:r>
            <a:r>
              <a:rPr lang="nb-NO" sz="6154" dirty="0" err="1" smtClean="0"/>
              <a:t>this</a:t>
            </a:r>
            <a:r>
              <a:rPr lang="nb-NO" sz="6154" dirty="0" smtClean="0"/>
              <a:t> </a:t>
            </a:r>
            <a:r>
              <a:rPr lang="nb-NO" sz="6154" dirty="0" err="1" smtClean="0"/>
              <a:t>year</a:t>
            </a:r>
            <a:r>
              <a:rPr lang="nb-NO" sz="6154" dirty="0" smtClean="0"/>
              <a:t>, France is </a:t>
            </a:r>
            <a:r>
              <a:rPr lang="nb-NO" sz="6154" dirty="0" err="1" smtClean="0"/>
              <a:t>set</a:t>
            </a:r>
            <a:r>
              <a:rPr lang="nb-NO" sz="6154" dirty="0" smtClean="0"/>
              <a:t> to </a:t>
            </a:r>
            <a:r>
              <a:rPr lang="nb-NO" sz="6154" dirty="0" err="1" smtClean="0"/>
              <a:t>adopt</a:t>
            </a:r>
            <a:r>
              <a:rPr lang="nb-NO" sz="6154" dirty="0" smtClean="0"/>
              <a:t> </a:t>
            </a:r>
            <a:r>
              <a:rPr lang="nb-NO" sz="6154" dirty="0" err="1" smtClean="0"/>
              <a:t>legislation</a:t>
            </a:r>
            <a:r>
              <a:rPr lang="nb-NO" sz="6154" dirty="0" smtClean="0"/>
              <a:t> to </a:t>
            </a:r>
            <a:r>
              <a:rPr lang="nb-NO" sz="6154" dirty="0" err="1" smtClean="0"/>
              <a:t>expel</a:t>
            </a:r>
            <a:r>
              <a:rPr lang="nb-NO" sz="6154" dirty="0" smtClean="0"/>
              <a:t> </a:t>
            </a:r>
            <a:r>
              <a:rPr lang="nb-NO" sz="6154" dirty="0" err="1" smtClean="0"/>
              <a:t>undocumented</a:t>
            </a:r>
            <a:r>
              <a:rPr lang="nb-NO" sz="6154" dirty="0" smtClean="0"/>
              <a:t> Roma </a:t>
            </a:r>
            <a:r>
              <a:rPr lang="nb-NO" sz="6154" dirty="0" err="1" smtClean="0"/>
              <a:t>residing</a:t>
            </a:r>
            <a:r>
              <a:rPr lang="nb-NO" sz="6154" dirty="0" smtClean="0"/>
              <a:t> in </a:t>
            </a:r>
            <a:r>
              <a:rPr lang="nb-NO" sz="6154" dirty="0" err="1" smtClean="0"/>
              <a:t>the</a:t>
            </a:r>
            <a:r>
              <a:rPr lang="nb-NO" sz="6154" dirty="0" smtClean="0"/>
              <a:t> </a:t>
            </a:r>
            <a:r>
              <a:rPr lang="nb-NO" sz="6154" dirty="0" err="1" smtClean="0"/>
              <a:t>country</a:t>
            </a:r>
            <a:r>
              <a:rPr lang="nb-NO" sz="6154" dirty="0" smtClean="0"/>
              <a:t>, "for </a:t>
            </a:r>
            <a:r>
              <a:rPr lang="nb-NO" sz="6154" dirty="0" err="1" smtClean="0"/>
              <a:t>reasons</a:t>
            </a:r>
            <a:r>
              <a:rPr lang="nb-NO" sz="6154" dirty="0" smtClean="0"/>
              <a:t> </a:t>
            </a:r>
            <a:r>
              <a:rPr lang="nb-NO" sz="6154" dirty="0" err="1" smtClean="0"/>
              <a:t>of</a:t>
            </a:r>
            <a:r>
              <a:rPr lang="nb-NO" sz="6154" dirty="0" smtClean="0"/>
              <a:t> </a:t>
            </a:r>
            <a:r>
              <a:rPr lang="nb-NO" sz="6154" dirty="0" err="1" smtClean="0"/>
              <a:t>public</a:t>
            </a:r>
            <a:r>
              <a:rPr lang="nb-NO" sz="6154" dirty="0" smtClean="0"/>
              <a:t> order." </a:t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err="1" smtClean="0"/>
              <a:t>Germany</a:t>
            </a:r>
            <a:r>
              <a:rPr lang="nb-NO" sz="6154" dirty="0" smtClean="0"/>
              <a:t> is </a:t>
            </a:r>
            <a:r>
              <a:rPr lang="nb-NO" sz="6154" dirty="0" err="1" smtClean="0"/>
              <a:t>set</a:t>
            </a:r>
            <a:r>
              <a:rPr lang="nb-NO" sz="6154" dirty="0" smtClean="0"/>
              <a:t> to </a:t>
            </a:r>
            <a:r>
              <a:rPr lang="nb-NO" sz="6154" dirty="0" err="1" smtClean="0"/>
              <a:t>deport</a:t>
            </a:r>
            <a:r>
              <a:rPr lang="nb-NO" sz="6154" dirty="0" smtClean="0"/>
              <a:t> 12,000 Roma back to Kosovo over </a:t>
            </a:r>
            <a:r>
              <a:rPr lang="nb-NO" sz="6154" dirty="0" err="1" smtClean="0"/>
              <a:t>the</a:t>
            </a:r>
            <a:r>
              <a:rPr lang="nb-NO" sz="6154" dirty="0" smtClean="0"/>
              <a:t> </a:t>
            </a:r>
            <a:r>
              <a:rPr lang="nb-NO" sz="6154" dirty="0" err="1" smtClean="0"/>
              <a:t>next</a:t>
            </a:r>
            <a:r>
              <a:rPr lang="nb-NO" sz="6154" dirty="0" smtClean="0"/>
              <a:t> </a:t>
            </a:r>
            <a:r>
              <a:rPr lang="nb-NO" sz="6154" dirty="0" err="1" smtClean="0"/>
              <a:t>years</a:t>
            </a:r>
            <a:r>
              <a:rPr lang="nb-NO" sz="6154" dirty="0" smtClean="0"/>
              <a:t>. Half </a:t>
            </a:r>
            <a:r>
              <a:rPr lang="nb-NO" sz="6154" dirty="0" err="1" smtClean="0"/>
              <a:t>of</a:t>
            </a:r>
            <a:r>
              <a:rPr lang="nb-NO" sz="6154" dirty="0" smtClean="0"/>
              <a:t> </a:t>
            </a:r>
            <a:r>
              <a:rPr lang="nb-NO" sz="6154" dirty="0" err="1" smtClean="0"/>
              <a:t>them</a:t>
            </a:r>
            <a:r>
              <a:rPr lang="nb-NO" sz="6154" dirty="0" smtClean="0"/>
              <a:t> </a:t>
            </a:r>
            <a:r>
              <a:rPr lang="nb-NO" sz="6154" dirty="0" err="1" smtClean="0"/>
              <a:t>are</a:t>
            </a:r>
            <a:r>
              <a:rPr lang="nb-NO" sz="6154" dirty="0" smtClean="0"/>
              <a:t> </a:t>
            </a:r>
            <a:r>
              <a:rPr lang="nb-NO" sz="6154" dirty="0" err="1" smtClean="0"/>
              <a:t>children</a:t>
            </a:r>
            <a:r>
              <a:rPr lang="nb-NO" sz="6154" dirty="0" smtClean="0"/>
              <a:t> and </a:t>
            </a:r>
            <a:r>
              <a:rPr lang="nb-NO" sz="6154" dirty="0" err="1" smtClean="0"/>
              <a:t>adolescents</a:t>
            </a:r>
            <a:r>
              <a:rPr lang="nb-NO" sz="6154" dirty="0" smtClean="0"/>
              <a:t> </a:t>
            </a:r>
            <a:r>
              <a:rPr lang="nb-NO" sz="6154" dirty="0" err="1" smtClean="0"/>
              <a:t>who</a:t>
            </a:r>
            <a:r>
              <a:rPr lang="nb-NO" sz="6154" dirty="0" smtClean="0"/>
              <a:t> </a:t>
            </a:r>
            <a:r>
              <a:rPr lang="nb-NO" sz="6154" dirty="0" err="1" smtClean="0"/>
              <a:t>grew</a:t>
            </a:r>
            <a:r>
              <a:rPr lang="nb-NO" sz="6154" dirty="0" smtClean="0"/>
              <a:t> up in </a:t>
            </a:r>
            <a:r>
              <a:rPr lang="nb-NO" sz="6154" dirty="0" err="1" smtClean="0"/>
              <a:t>Germany</a:t>
            </a:r>
            <a:r>
              <a:rPr lang="nb-NO" sz="6154" dirty="0" smtClean="0"/>
              <a:t>. </a:t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err="1" smtClean="0"/>
              <a:t>Sweden</a:t>
            </a:r>
            <a:r>
              <a:rPr lang="nb-NO" sz="6154" dirty="0" smtClean="0"/>
              <a:t> has </a:t>
            </a:r>
            <a:r>
              <a:rPr lang="nb-NO" sz="6154" dirty="0" err="1" smtClean="0"/>
              <a:t>this</a:t>
            </a:r>
            <a:r>
              <a:rPr lang="nb-NO" sz="6154" dirty="0" smtClean="0"/>
              <a:t> </a:t>
            </a:r>
            <a:r>
              <a:rPr lang="nb-NO" sz="6154" dirty="0" err="1" smtClean="0"/>
              <a:t>year</a:t>
            </a:r>
            <a:r>
              <a:rPr lang="nb-NO" sz="6154" dirty="0" smtClean="0"/>
              <a:t> </a:t>
            </a:r>
            <a:r>
              <a:rPr lang="nb-NO" sz="6154" dirty="0" err="1" smtClean="0"/>
              <a:t>deported</a:t>
            </a:r>
            <a:r>
              <a:rPr lang="nb-NO" sz="6154" dirty="0" smtClean="0"/>
              <a:t> 50 Roma from </a:t>
            </a:r>
            <a:r>
              <a:rPr lang="nb-NO" sz="6154" dirty="0" err="1" smtClean="0"/>
              <a:t>Eastern</a:t>
            </a:r>
            <a:r>
              <a:rPr lang="nb-NO" sz="6154" dirty="0" smtClean="0"/>
              <a:t> </a:t>
            </a:r>
            <a:r>
              <a:rPr lang="nb-NO" sz="6154" dirty="0" err="1" smtClean="0"/>
              <a:t>Europe</a:t>
            </a:r>
            <a:r>
              <a:rPr lang="nb-NO" sz="6154" dirty="0" smtClean="0"/>
              <a:t> for </a:t>
            </a:r>
            <a:r>
              <a:rPr lang="nb-NO" sz="6154" dirty="0" err="1" smtClean="0"/>
              <a:t>begging</a:t>
            </a:r>
            <a:r>
              <a:rPr lang="nb-NO" sz="6154" dirty="0" smtClean="0"/>
              <a:t>, </a:t>
            </a:r>
            <a:r>
              <a:rPr lang="nb-NO" sz="6154" dirty="0" err="1" smtClean="0"/>
              <a:t>even</a:t>
            </a:r>
            <a:r>
              <a:rPr lang="nb-NO" sz="6154" dirty="0" smtClean="0"/>
              <a:t> </a:t>
            </a:r>
            <a:r>
              <a:rPr lang="nb-NO" sz="6154" dirty="0" err="1" smtClean="0"/>
              <a:t>though</a:t>
            </a:r>
            <a:r>
              <a:rPr lang="nb-NO" sz="6154" dirty="0" smtClean="0"/>
              <a:t> </a:t>
            </a:r>
            <a:r>
              <a:rPr lang="nb-NO" sz="6154" dirty="0" err="1" smtClean="0"/>
              <a:t>begging</a:t>
            </a:r>
            <a:r>
              <a:rPr lang="nb-NO" sz="6154" dirty="0" smtClean="0"/>
              <a:t> is not a </a:t>
            </a:r>
            <a:r>
              <a:rPr lang="nb-NO" sz="6154" dirty="0" err="1" smtClean="0"/>
              <a:t>crime</a:t>
            </a:r>
            <a:r>
              <a:rPr lang="nb-NO" sz="6154" dirty="0" smtClean="0"/>
              <a:t> in </a:t>
            </a:r>
            <a:r>
              <a:rPr lang="nb-NO" sz="6154" dirty="0" err="1" smtClean="0"/>
              <a:t>this</a:t>
            </a:r>
            <a:r>
              <a:rPr lang="nb-NO" sz="6154" dirty="0" smtClean="0"/>
              <a:t> </a:t>
            </a:r>
            <a:r>
              <a:rPr lang="nb-NO" sz="6154" dirty="0" err="1" smtClean="0"/>
              <a:t>country</a:t>
            </a:r>
            <a:r>
              <a:rPr lang="nb-NO" sz="6154" dirty="0" smtClean="0"/>
              <a:t>. </a:t>
            </a:r>
            <a:r>
              <a:rPr lang="nb-NO" sz="6154" dirty="0" err="1" smtClean="0"/>
              <a:t>Denmark</a:t>
            </a:r>
            <a:r>
              <a:rPr lang="nb-NO" sz="6154" dirty="0" smtClean="0"/>
              <a:t> </a:t>
            </a:r>
            <a:r>
              <a:rPr lang="nb-NO" sz="6154" dirty="0" err="1" smtClean="0"/>
              <a:t>deported</a:t>
            </a:r>
            <a:r>
              <a:rPr lang="nb-NO" sz="6154" dirty="0" smtClean="0"/>
              <a:t> 23 </a:t>
            </a:r>
            <a:r>
              <a:rPr lang="nb-NO" sz="6154" dirty="0" err="1" smtClean="0"/>
              <a:t>Eastern</a:t>
            </a:r>
            <a:r>
              <a:rPr lang="nb-NO" sz="6154" dirty="0" smtClean="0"/>
              <a:t> European Roma in </a:t>
            </a:r>
            <a:r>
              <a:rPr lang="nb-NO" sz="6154" dirty="0" err="1" smtClean="0"/>
              <a:t>July</a:t>
            </a:r>
            <a:r>
              <a:rPr lang="nb-NO" sz="6154" dirty="0" smtClean="0"/>
              <a:t>. In </a:t>
            </a:r>
            <a:r>
              <a:rPr lang="nb-NO" sz="6154" dirty="0" err="1" smtClean="0"/>
              <a:t>Belgium</a:t>
            </a:r>
            <a:r>
              <a:rPr lang="nb-NO" sz="6154" dirty="0" smtClean="0"/>
              <a:t>, 700 Roma </a:t>
            </a:r>
            <a:r>
              <a:rPr lang="nb-NO" sz="6154" dirty="0" err="1" smtClean="0"/>
              <a:t>were</a:t>
            </a:r>
            <a:r>
              <a:rPr lang="nb-NO" sz="6154" dirty="0" smtClean="0"/>
              <a:t> </a:t>
            </a:r>
            <a:r>
              <a:rPr lang="nb-NO" sz="6154" dirty="0" err="1" smtClean="0"/>
              <a:t>forced</a:t>
            </a:r>
            <a:r>
              <a:rPr lang="nb-NO" sz="6154" dirty="0" smtClean="0"/>
              <a:t> to exit </a:t>
            </a:r>
            <a:r>
              <a:rPr lang="nb-NO" sz="6154" dirty="0" err="1" smtClean="0"/>
              <a:t>Flanders</a:t>
            </a:r>
            <a:r>
              <a:rPr lang="nb-NO" sz="6154" dirty="0" smtClean="0"/>
              <a:t> in </a:t>
            </a:r>
            <a:r>
              <a:rPr lang="nb-NO" sz="6154" dirty="0" err="1" smtClean="0"/>
              <a:t>July</a:t>
            </a:r>
            <a:r>
              <a:rPr lang="nb-NO" sz="6154" dirty="0" smtClean="0"/>
              <a:t>, and given </a:t>
            </a:r>
            <a:r>
              <a:rPr lang="nb-NO" sz="6154" dirty="0" err="1" smtClean="0"/>
              <a:t>only</a:t>
            </a:r>
            <a:r>
              <a:rPr lang="nb-NO" sz="6154" dirty="0" smtClean="0"/>
              <a:t> </a:t>
            </a:r>
            <a:r>
              <a:rPr lang="nb-NO" sz="6154" dirty="0" err="1" smtClean="0"/>
              <a:t>temporary</a:t>
            </a:r>
            <a:r>
              <a:rPr lang="nb-NO" sz="6154" dirty="0" smtClean="0"/>
              <a:t> </a:t>
            </a:r>
            <a:r>
              <a:rPr lang="nb-NO" sz="6154" dirty="0" err="1" smtClean="0"/>
              <a:t>shelter</a:t>
            </a:r>
            <a:r>
              <a:rPr lang="nb-NO" sz="6154" dirty="0" smtClean="0"/>
              <a:t> in </a:t>
            </a:r>
            <a:r>
              <a:rPr lang="nb-NO" sz="6154" dirty="0" err="1" smtClean="0"/>
              <a:t>Wallonia</a:t>
            </a:r>
            <a:r>
              <a:rPr lang="nb-NO" sz="6154" dirty="0" smtClean="0"/>
              <a:t>. </a:t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smtClean="0"/>
              <a:t>The UK </a:t>
            </a:r>
            <a:r>
              <a:rPr lang="nb-NO" sz="6154" dirty="0" err="1" smtClean="0"/>
              <a:t>government</a:t>
            </a:r>
            <a:r>
              <a:rPr lang="nb-NO" sz="6154" dirty="0" smtClean="0"/>
              <a:t> last </a:t>
            </a:r>
            <a:r>
              <a:rPr lang="nb-NO" sz="6154" dirty="0" err="1" smtClean="0"/>
              <a:t>month</a:t>
            </a:r>
            <a:r>
              <a:rPr lang="nb-NO" sz="6154" dirty="0" smtClean="0"/>
              <a:t> </a:t>
            </a:r>
            <a:r>
              <a:rPr lang="nb-NO" sz="6154" dirty="0" err="1" smtClean="0"/>
              <a:t>announced</a:t>
            </a:r>
            <a:r>
              <a:rPr lang="nb-NO" sz="6154" dirty="0" smtClean="0"/>
              <a:t> </a:t>
            </a:r>
            <a:r>
              <a:rPr lang="nb-NO" sz="6154" dirty="0" err="1" smtClean="0"/>
              <a:t>legislation</a:t>
            </a:r>
            <a:r>
              <a:rPr lang="nb-NO" sz="6154" dirty="0" smtClean="0"/>
              <a:t> </a:t>
            </a:r>
            <a:r>
              <a:rPr lang="nb-NO" sz="6154" dirty="0" err="1" smtClean="0"/>
              <a:t>that</a:t>
            </a:r>
            <a:r>
              <a:rPr lang="nb-NO" sz="6154" dirty="0" smtClean="0"/>
              <a:t> </a:t>
            </a:r>
            <a:r>
              <a:rPr lang="nb-NO" sz="6154" dirty="0" err="1" smtClean="0"/>
              <a:t>would</a:t>
            </a:r>
            <a:r>
              <a:rPr lang="nb-NO" sz="6154" dirty="0" smtClean="0"/>
              <a:t> lead to </a:t>
            </a:r>
            <a:r>
              <a:rPr lang="nb-NO" sz="6154" dirty="0" err="1" smtClean="0"/>
              <a:t>the</a:t>
            </a:r>
            <a:r>
              <a:rPr lang="nb-NO" sz="6154" dirty="0" smtClean="0"/>
              <a:t> </a:t>
            </a:r>
            <a:r>
              <a:rPr lang="nb-NO" sz="6154" dirty="0" err="1" smtClean="0"/>
              <a:t>eviction</a:t>
            </a:r>
            <a:r>
              <a:rPr lang="nb-NO" sz="6154" dirty="0" smtClean="0"/>
              <a:t> </a:t>
            </a:r>
            <a:r>
              <a:rPr lang="nb-NO" sz="6154" dirty="0" err="1" smtClean="0"/>
              <a:t>of</a:t>
            </a:r>
            <a:r>
              <a:rPr lang="nb-NO" sz="6154" dirty="0" smtClean="0"/>
              <a:t> </a:t>
            </a:r>
            <a:r>
              <a:rPr lang="nb-NO" sz="6154" dirty="0" err="1" smtClean="0"/>
              <a:t>tens</a:t>
            </a:r>
            <a:r>
              <a:rPr lang="nb-NO" sz="6154" dirty="0" smtClean="0"/>
              <a:t> </a:t>
            </a:r>
            <a:r>
              <a:rPr lang="nb-NO" sz="6154" dirty="0" err="1" smtClean="0"/>
              <a:t>of</a:t>
            </a:r>
            <a:r>
              <a:rPr lang="nb-NO" sz="6154" dirty="0" smtClean="0"/>
              <a:t> families </a:t>
            </a:r>
            <a:r>
              <a:rPr lang="nb-NO" sz="6154" dirty="0" err="1" smtClean="0"/>
              <a:t>of</a:t>
            </a:r>
            <a:r>
              <a:rPr lang="nb-NO" sz="6154" dirty="0" smtClean="0"/>
              <a:t> Roma and </a:t>
            </a:r>
            <a:r>
              <a:rPr lang="nb-NO" sz="6154" dirty="0" err="1" smtClean="0"/>
              <a:t>travelers</a:t>
            </a:r>
            <a:r>
              <a:rPr lang="nb-NO" sz="6154" dirty="0" smtClean="0"/>
              <a:t>, pushing </a:t>
            </a:r>
            <a:r>
              <a:rPr lang="nb-NO" sz="6154" dirty="0" err="1" smtClean="0"/>
              <a:t>them</a:t>
            </a:r>
            <a:r>
              <a:rPr lang="nb-NO" sz="6154" dirty="0" smtClean="0"/>
              <a:t> </a:t>
            </a:r>
            <a:r>
              <a:rPr lang="nb-NO" sz="6154" dirty="0" err="1" smtClean="0"/>
              <a:t>into</a:t>
            </a:r>
            <a:r>
              <a:rPr lang="nb-NO" sz="6154" dirty="0" smtClean="0"/>
              <a:t> </a:t>
            </a:r>
            <a:r>
              <a:rPr lang="nb-NO" sz="6154" dirty="0" err="1" smtClean="0"/>
              <a:t>illegality</a:t>
            </a:r>
            <a:r>
              <a:rPr lang="nb-NO" sz="6154" dirty="0" smtClean="0"/>
              <a:t>. </a:t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smtClean="0"/>
              <a:t>The </a:t>
            </a:r>
            <a:r>
              <a:rPr lang="nb-NO" sz="6154" dirty="0" err="1" smtClean="0"/>
              <a:t>steps</a:t>
            </a:r>
            <a:r>
              <a:rPr lang="nb-NO" sz="6154" dirty="0" smtClean="0"/>
              <a:t> </a:t>
            </a:r>
            <a:r>
              <a:rPr lang="nb-NO" sz="6154" dirty="0" err="1" smtClean="0"/>
              <a:t>taken</a:t>
            </a:r>
            <a:r>
              <a:rPr lang="nb-NO" sz="6154" dirty="0" smtClean="0"/>
              <a:t> by Western </a:t>
            </a:r>
            <a:r>
              <a:rPr lang="nb-NO" sz="6154" dirty="0" err="1" smtClean="0"/>
              <a:t>governments</a:t>
            </a:r>
            <a:r>
              <a:rPr lang="nb-NO" sz="6154" dirty="0" smtClean="0"/>
              <a:t> </a:t>
            </a:r>
            <a:r>
              <a:rPr lang="nb-NO" sz="6154" dirty="0" err="1" smtClean="0"/>
              <a:t>come</a:t>
            </a:r>
            <a:r>
              <a:rPr lang="nb-NO" sz="6154" dirty="0" smtClean="0"/>
              <a:t> right in </a:t>
            </a:r>
            <a:r>
              <a:rPr lang="nb-NO" sz="6154" dirty="0" err="1" smtClean="0"/>
              <a:t>the</a:t>
            </a:r>
            <a:r>
              <a:rPr lang="nb-NO" sz="6154" dirty="0" smtClean="0"/>
              <a:t> </a:t>
            </a:r>
            <a:r>
              <a:rPr lang="nb-NO" sz="6154" dirty="0" err="1" smtClean="0"/>
              <a:t>middle</a:t>
            </a:r>
            <a:r>
              <a:rPr lang="nb-NO" sz="6154" dirty="0" smtClean="0"/>
              <a:t> </a:t>
            </a:r>
            <a:r>
              <a:rPr lang="nb-NO" sz="6154" dirty="0" err="1" smtClean="0"/>
              <a:t>of</a:t>
            </a:r>
            <a:r>
              <a:rPr lang="nb-NO" sz="6154" dirty="0" smtClean="0"/>
              <a:t> </a:t>
            </a:r>
            <a:r>
              <a:rPr lang="nb-NO" sz="6154" dirty="0" err="1" smtClean="0"/>
              <a:t>the</a:t>
            </a:r>
            <a:r>
              <a:rPr lang="nb-NO" sz="6154" dirty="0" smtClean="0"/>
              <a:t> </a:t>
            </a:r>
            <a:r>
              <a:rPr lang="nb-NO" sz="6154" dirty="0" err="1" smtClean="0"/>
              <a:t>Decade</a:t>
            </a:r>
            <a:r>
              <a:rPr lang="nb-NO" sz="6154" dirty="0" smtClean="0"/>
              <a:t> </a:t>
            </a:r>
            <a:r>
              <a:rPr lang="nb-NO" sz="6154" dirty="0" err="1" smtClean="0"/>
              <a:t>of</a:t>
            </a:r>
            <a:r>
              <a:rPr lang="nb-NO" sz="6154" dirty="0" smtClean="0"/>
              <a:t> Roma </a:t>
            </a:r>
            <a:r>
              <a:rPr lang="nb-NO" sz="6154" dirty="0" err="1" smtClean="0"/>
              <a:t>Inclusion</a:t>
            </a:r>
            <a:r>
              <a:rPr lang="nb-NO" sz="6154" dirty="0" smtClean="0"/>
              <a:t> (2005-2015), "an </a:t>
            </a:r>
            <a:r>
              <a:rPr lang="nb-NO" sz="6154" dirty="0" err="1" smtClean="0"/>
              <a:t>unprecedented</a:t>
            </a:r>
            <a:r>
              <a:rPr lang="nb-NO" sz="6154" dirty="0" smtClean="0"/>
              <a:t> </a:t>
            </a:r>
            <a:r>
              <a:rPr lang="nb-NO" sz="6154" dirty="0" err="1" smtClean="0"/>
              <a:t>commitment</a:t>
            </a:r>
            <a:r>
              <a:rPr lang="nb-NO" sz="6154" dirty="0" smtClean="0"/>
              <a:t> by European </a:t>
            </a:r>
            <a:r>
              <a:rPr lang="nb-NO" sz="6154" dirty="0" err="1" smtClean="0"/>
              <a:t>governments</a:t>
            </a:r>
            <a:r>
              <a:rPr lang="nb-NO" sz="6154" dirty="0" smtClean="0"/>
              <a:t> to </a:t>
            </a:r>
            <a:r>
              <a:rPr lang="nb-NO" sz="6154" dirty="0" err="1" smtClean="0"/>
              <a:t>improve</a:t>
            </a:r>
            <a:r>
              <a:rPr lang="nb-NO" sz="6154" dirty="0" smtClean="0"/>
              <a:t> </a:t>
            </a:r>
            <a:r>
              <a:rPr lang="nb-NO" sz="6154" dirty="0" err="1" smtClean="0"/>
              <a:t>the</a:t>
            </a:r>
            <a:r>
              <a:rPr lang="nb-NO" sz="6154" dirty="0" smtClean="0"/>
              <a:t> </a:t>
            </a:r>
            <a:r>
              <a:rPr lang="nb-NO" sz="6154" dirty="0" err="1" smtClean="0"/>
              <a:t>socio-economic</a:t>
            </a:r>
            <a:r>
              <a:rPr lang="nb-NO" sz="6154" dirty="0" smtClean="0"/>
              <a:t> status and </a:t>
            </a:r>
            <a:r>
              <a:rPr lang="nb-NO" sz="6154" dirty="0" err="1" smtClean="0"/>
              <a:t>social</a:t>
            </a:r>
            <a:r>
              <a:rPr lang="nb-NO" sz="6154" dirty="0" smtClean="0"/>
              <a:t> </a:t>
            </a:r>
            <a:r>
              <a:rPr lang="nb-NO" sz="6154" dirty="0" err="1" smtClean="0"/>
              <a:t>inclusion</a:t>
            </a:r>
            <a:r>
              <a:rPr lang="nb-NO" sz="6154" dirty="0" smtClean="0"/>
              <a:t> </a:t>
            </a:r>
            <a:r>
              <a:rPr lang="nb-NO" sz="6154" dirty="0" err="1" smtClean="0"/>
              <a:t>of</a:t>
            </a:r>
            <a:r>
              <a:rPr lang="nb-NO" sz="6154" dirty="0" smtClean="0"/>
              <a:t> Roma." </a:t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smtClean="0"/>
              <a:t>In 2008, </a:t>
            </a:r>
            <a:r>
              <a:rPr lang="nb-NO" sz="6154" dirty="0" err="1" smtClean="0"/>
              <a:t>Italy</a:t>
            </a:r>
            <a:r>
              <a:rPr lang="nb-NO" sz="6154" dirty="0" smtClean="0"/>
              <a:t> </a:t>
            </a:r>
            <a:r>
              <a:rPr lang="nb-NO" sz="6154" dirty="0" err="1" smtClean="0"/>
              <a:t>declared</a:t>
            </a:r>
            <a:r>
              <a:rPr lang="nb-NO" sz="6154" dirty="0" smtClean="0"/>
              <a:t> a </a:t>
            </a:r>
            <a:r>
              <a:rPr lang="nb-NO" sz="6154" dirty="0" err="1" smtClean="0"/>
              <a:t>state</a:t>
            </a:r>
            <a:r>
              <a:rPr lang="nb-NO" sz="6154" dirty="0" smtClean="0"/>
              <a:t> </a:t>
            </a:r>
            <a:r>
              <a:rPr lang="nb-NO" sz="6154" dirty="0" err="1" smtClean="0"/>
              <a:t>of</a:t>
            </a:r>
            <a:r>
              <a:rPr lang="nb-NO" sz="6154" dirty="0" smtClean="0"/>
              <a:t> </a:t>
            </a:r>
            <a:r>
              <a:rPr lang="nb-NO" sz="6154" dirty="0" err="1" smtClean="0"/>
              <a:t>emergency</a:t>
            </a:r>
            <a:r>
              <a:rPr lang="nb-NO" sz="6154" dirty="0" smtClean="0"/>
              <a:t> over Roma immigrants. </a:t>
            </a:r>
            <a:br>
              <a:rPr lang="nb-NO" sz="6154" dirty="0" smtClean="0"/>
            </a:br>
            <a:r>
              <a:rPr lang="nb-NO" sz="6154" dirty="0" smtClean="0"/>
              <a:t/>
            </a:r>
            <a:br>
              <a:rPr lang="nb-NO" sz="6154" dirty="0" smtClean="0"/>
            </a:br>
            <a:r>
              <a:rPr lang="nb-NO" sz="6154" dirty="0" err="1" smtClean="0"/>
              <a:t>Around</a:t>
            </a:r>
            <a:r>
              <a:rPr lang="nb-NO" sz="6154" dirty="0" smtClean="0"/>
              <a:t> 10 million Roma </a:t>
            </a:r>
            <a:r>
              <a:rPr lang="nb-NO" sz="6154" dirty="0" err="1" smtClean="0"/>
              <a:t>are</a:t>
            </a:r>
            <a:r>
              <a:rPr lang="nb-NO" sz="6154" dirty="0" smtClean="0"/>
              <a:t> </a:t>
            </a:r>
            <a:r>
              <a:rPr lang="nb-NO" sz="6154" dirty="0" err="1" smtClean="0"/>
              <a:t>estimated</a:t>
            </a:r>
            <a:r>
              <a:rPr lang="nb-NO" sz="6154" dirty="0" smtClean="0"/>
              <a:t> to be living in </a:t>
            </a:r>
            <a:r>
              <a:rPr lang="nb-NO" sz="6154" dirty="0" err="1" smtClean="0"/>
              <a:t>Europe</a:t>
            </a:r>
            <a:r>
              <a:rPr lang="nb-NO" sz="6154" dirty="0" smtClean="0"/>
              <a:t>. The </a:t>
            </a:r>
            <a:r>
              <a:rPr lang="nb-NO" sz="6154" dirty="0" err="1" smtClean="0"/>
              <a:t>largest</a:t>
            </a:r>
            <a:r>
              <a:rPr lang="nb-NO" sz="6154" dirty="0" smtClean="0"/>
              <a:t> </a:t>
            </a:r>
            <a:r>
              <a:rPr lang="nb-NO" sz="6154" dirty="0" err="1" smtClean="0"/>
              <a:t>concentration</a:t>
            </a:r>
            <a:r>
              <a:rPr lang="nb-NO" sz="6154" dirty="0" smtClean="0"/>
              <a:t> is in Romania, at </a:t>
            </a:r>
            <a:r>
              <a:rPr lang="nb-NO" sz="6154" dirty="0" err="1" smtClean="0"/>
              <a:t>two</a:t>
            </a:r>
            <a:r>
              <a:rPr lang="nb-NO" sz="6154" dirty="0" smtClean="0"/>
              <a:t> million </a:t>
            </a:r>
            <a:r>
              <a:rPr lang="nb-NO" sz="6154" dirty="0" err="1" smtClean="0"/>
              <a:t>according</a:t>
            </a:r>
            <a:r>
              <a:rPr lang="nb-NO" sz="6154" dirty="0" smtClean="0"/>
              <a:t> to </a:t>
            </a:r>
            <a:r>
              <a:rPr lang="nb-NO" sz="6154" dirty="0" err="1" smtClean="0"/>
              <a:t>unofficial</a:t>
            </a:r>
            <a:r>
              <a:rPr lang="nb-NO" sz="6154" dirty="0" smtClean="0"/>
              <a:t> </a:t>
            </a:r>
            <a:r>
              <a:rPr lang="nb-NO" sz="6154" dirty="0" err="1" smtClean="0"/>
              <a:t>estimates</a:t>
            </a:r>
            <a:r>
              <a:rPr lang="nb-NO" sz="6154" dirty="0" smtClean="0"/>
              <a:t>. </a:t>
            </a:r>
            <a:r>
              <a:rPr lang="nb-NO" sz="6154" dirty="0" err="1" smtClean="0"/>
              <a:t>Hundreds</a:t>
            </a:r>
            <a:r>
              <a:rPr lang="nb-NO" sz="6154" dirty="0" smtClean="0"/>
              <a:t> </a:t>
            </a:r>
            <a:r>
              <a:rPr lang="nb-NO" sz="6154" dirty="0" err="1" smtClean="0"/>
              <a:t>of</a:t>
            </a:r>
            <a:r>
              <a:rPr lang="nb-NO" sz="6154" dirty="0" smtClean="0"/>
              <a:t> </a:t>
            </a:r>
            <a:r>
              <a:rPr lang="nb-NO" sz="6154" dirty="0" err="1" smtClean="0"/>
              <a:t>thousands</a:t>
            </a:r>
            <a:r>
              <a:rPr lang="nb-NO" sz="6154" dirty="0" smtClean="0"/>
              <a:t> live in </a:t>
            </a:r>
            <a:r>
              <a:rPr lang="nb-NO" sz="6154" dirty="0" err="1" smtClean="0"/>
              <a:t>other</a:t>
            </a:r>
            <a:r>
              <a:rPr lang="nb-NO" sz="6154" dirty="0" smtClean="0"/>
              <a:t> Central and </a:t>
            </a:r>
            <a:r>
              <a:rPr lang="nb-NO" sz="6154" dirty="0" err="1" smtClean="0"/>
              <a:t>Eastern</a:t>
            </a:r>
            <a:r>
              <a:rPr lang="nb-NO" sz="6154" dirty="0" smtClean="0"/>
              <a:t> European </a:t>
            </a:r>
            <a:r>
              <a:rPr lang="nb-NO" sz="6154" dirty="0" err="1" smtClean="0"/>
              <a:t>countries</a:t>
            </a:r>
            <a:r>
              <a:rPr lang="nb-NO" sz="6154" dirty="0" smtClean="0"/>
              <a:t>. </a:t>
            </a:r>
            <a:r>
              <a:rPr lang="nb-NO" dirty="0" smtClean="0"/>
              <a:t/>
            </a:r>
            <a:br>
              <a:rPr lang="nb-NO" dirty="0" smtClean="0"/>
            </a:br>
            <a:endParaRPr lang="nb-NO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tel 7"/>
          <p:cNvSpPr>
            <a:spLocks noGrp="1"/>
          </p:cNvSpPr>
          <p:nvPr>
            <p:ph type="title"/>
          </p:nvPr>
        </p:nvSpPr>
        <p:spPr>
          <a:xfrm>
            <a:off x="330200" y="244158"/>
            <a:ext cx="8534399" cy="1339850"/>
          </a:xfrm>
        </p:spPr>
        <p:txBody>
          <a:bodyPr>
            <a:normAutofit fontScale="90000"/>
          </a:bodyPr>
          <a:lstStyle/>
          <a:p>
            <a:r>
              <a:rPr lang="nb-NO" b="1" dirty="0" smtClean="0"/>
              <a:t>La </a:t>
            </a:r>
            <a:r>
              <a:rPr lang="nb-NO" b="1" dirty="0" err="1" smtClean="0"/>
              <a:t>situation</a:t>
            </a:r>
            <a:r>
              <a:rPr lang="nb-NO" b="1" dirty="0" smtClean="0"/>
              <a:t> </a:t>
            </a:r>
            <a:r>
              <a:rPr lang="nb-NO" b="1" dirty="0" err="1" smtClean="0"/>
              <a:t>des</a:t>
            </a:r>
            <a:r>
              <a:rPr lang="nb-NO" b="1" dirty="0" smtClean="0"/>
              <a:t> roms en France </a:t>
            </a:r>
            <a:r>
              <a:rPr lang="nb-NO" b="1" dirty="0" err="1" smtClean="0"/>
              <a:t>atteint</a:t>
            </a:r>
            <a:r>
              <a:rPr lang="nb-NO" b="1" dirty="0" smtClean="0"/>
              <a:t> </a:t>
            </a:r>
            <a:r>
              <a:rPr lang="nb-NO" b="1" dirty="0" err="1" smtClean="0"/>
              <a:t>un</a:t>
            </a:r>
            <a:r>
              <a:rPr lang="nb-NO" b="1" dirty="0" smtClean="0"/>
              <a:t> </a:t>
            </a:r>
            <a:r>
              <a:rPr lang="nb-NO" b="1" dirty="0" err="1" smtClean="0"/>
              <a:t>point</a:t>
            </a:r>
            <a:r>
              <a:rPr lang="nb-NO" b="1" dirty="0" smtClean="0"/>
              <a:t> </a:t>
            </a:r>
            <a:r>
              <a:rPr lang="nb-NO" b="1" smtClean="0"/>
              <a:t>critique</a:t>
            </a:r>
            <a:endParaRPr lang="nb-NO" dirty="0"/>
          </a:p>
        </p:txBody>
      </p:sp>
      <p:sp>
        <p:nvSpPr>
          <p:cNvPr id="9" name="Plassholder for innhold 8"/>
          <p:cNvSpPr>
            <a:spLocks noGrp="1"/>
          </p:cNvSpPr>
          <p:nvPr>
            <p:ph idx="1"/>
          </p:nvPr>
        </p:nvSpPr>
        <p:spPr>
          <a:xfrm>
            <a:off x="330200" y="1803400"/>
            <a:ext cx="8356600" cy="48387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nb-NO" sz="5538" dirty="0" err="1" smtClean="0"/>
              <a:t>Publié</a:t>
            </a:r>
            <a:r>
              <a:rPr lang="nb-NO" sz="5538" dirty="0" smtClean="0"/>
              <a:t>: 07 </a:t>
            </a:r>
            <a:r>
              <a:rPr lang="nb-NO" sz="5538" dirty="0" err="1" smtClean="0"/>
              <a:t>décembre</a:t>
            </a:r>
            <a:r>
              <a:rPr lang="nb-NO" sz="5538" dirty="0" smtClean="0"/>
              <a:t> </a:t>
            </a:r>
            <a:r>
              <a:rPr lang="nb-NO" sz="5538" dirty="0" smtClean="0"/>
              <a:t>2005 </a:t>
            </a:r>
            <a:r>
              <a:rPr lang="nb-NO" sz="5538" dirty="0" err="1" smtClean="0"/>
              <a:t>Un</a:t>
            </a:r>
            <a:r>
              <a:rPr lang="nb-NO" sz="5538" dirty="0" smtClean="0"/>
              <a:t> </a:t>
            </a:r>
            <a:r>
              <a:rPr lang="nb-NO" sz="5538" dirty="0" err="1" smtClean="0"/>
              <a:t>récent</a:t>
            </a:r>
            <a:r>
              <a:rPr lang="nb-NO" sz="5538" dirty="0" smtClean="0"/>
              <a:t> rapport du Centre </a:t>
            </a:r>
            <a:r>
              <a:rPr lang="nb-NO" sz="5538" dirty="0" err="1" smtClean="0"/>
              <a:t>européen</a:t>
            </a:r>
            <a:r>
              <a:rPr lang="nb-NO" sz="5538" dirty="0" smtClean="0"/>
              <a:t> </a:t>
            </a:r>
            <a:r>
              <a:rPr lang="nb-NO" sz="5538" dirty="0" err="1" smtClean="0"/>
              <a:t>pour</a:t>
            </a:r>
            <a:r>
              <a:rPr lang="nb-NO" sz="5538" dirty="0" smtClean="0"/>
              <a:t> les </a:t>
            </a:r>
            <a:r>
              <a:rPr lang="nb-NO" sz="5538" dirty="0" err="1" smtClean="0"/>
              <a:t>droits</a:t>
            </a:r>
            <a:r>
              <a:rPr lang="nb-NO" sz="5538" dirty="0" smtClean="0"/>
              <a:t> </a:t>
            </a:r>
            <a:r>
              <a:rPr lang="nb-NO" sz="5538" dirty="0" err="1" smtClean="0"/>
              <a:t>des</a:t>
            </a:r>
            <a:r>
              <a:rPr lang="nb-NO" sz="5538" dirty="0" smtClean="0"/>
              <a:t> Roms (ERCC) </a:t>
            </a:r>
            <a:r>
              <a:rPr lang="nb-NO" sz="5538" dirty="0" err="1" smtClean="0"/>
              <a:t>indique</a:t>
            </a:r>
            <a:r>
              <a:rPr lang="nb-NO" sz="5538" dirty="0" smtClean="0"/>
              <a:t> </a:t>
            </a:r>
            <a:r>
              <a:rPr lang="nb-NO" sz="5538" dirty="0" err="1" smtClean="0"/>
              <a:t>que</a:t>
            </a:r>
            <a:r>
              <a:rPr lang="nb-NO" sz="5538" dirty="0" smtClean="0"/>
              <a:t> les </a:t>
            </a:r>
            <a:r>
              <a:rPr lang="nb-NO" sz="5538" dirty="0" err="1" smtClean="0"/>
              <a:t>populations</a:t>
            </a:r>
            <a:r>
              <a:rPr lang="nb-NO" sz="5538" dirty="0" smtClean="0"/>
              <a:t> </a:t>
            </a:r>
            <a:r>
              <a:rPr lang="nb-NO" sz="5538" dirty="0" err="1" smtClean="0"/>
              <a:t>roumaines</a:t>
            </a:r>
            <a:r>
              <a:rPr lang="nb-NO" sz="5538" dirty="0" smtClean="0"/>
              <a:t> et </a:t>
            </a:r>
            <a:r>
              <a:rPr lang="nb-NO" sz="5538" dirty="0" err="1" smtClean="0"/>
              <a:t>tsiganes</a:t>
            </a:r>
            <a:r>
              <a:rPr lang="nb-NO" sz="5538" dirty="0" smtClean="0"/>
              <a:t> de France </a:t>
            </a:r>
            <a:r>
              <a:rPr lang="nb-NO" sz="5538" dirty="0" err="1" smtClean="0"/>
              <a:t>vivent</a:t>
            </a:r>
            <a:r>
              <a:rPr lang="nb-NO" sz="5538" dirty="0" smtClean="0"/>
              <a:t> dans </a:t>
            </a:r>
            <a:r>
              <a:rPr lang="nb-NO" sz="5538" dirty="0" err="1" smtClean="0"/>
              <a:t>un</a:t>
            </a:r>
            <a:r>
              <a:rPr lang="nb-NO" sz="5538" dirty="0" smtClean="0"/>
              <a:t> </a:t>
            </a:r>
            <a:r>
              <a:rPr lang="nb-NO" sz="5538" dirty="0" err="1" smtClean="0"/>
              <a:t>climat</a:t>
            </a:r>
            <a:r>
              <a:rPr lang="nb-NO" sz="5538" dirty="0" smtClean="0"/>
              <a:t> </a:t>
            </a:r>
            <a:r>
              <a:rPr lang="nb-NO" sz="5538" dirty="0" err="1" smtClean="0"/>
              <a:t>perpétuel</a:t>
            </a:r>
            <a:r>
              <a:rPr lang="nb-NO" sz="5538" dirty="0" smtClean="0"/>
              <a:t> de </a:t>
            </a:r>
            <a:r>
              <a:rPr lang="nb-NO" sz="5538" dirty="0" err="1" smtClean="0"/>
              <a:t>racisme</a:t>
            </a:r>
            <a:r>
              <a:rPr lang="nb-NO" sz="5538" dirty="0" smtClean="0"/>
              <a:t> et de </a:t>
            </a:r>
            <a:r>
              <a:rPr lang="nb-NO" sz="5538" dirty="0" err="1" smtClean="0"/>
              <a:t>discrimination</a:t>
            </a:r>
            <a:r>
              <a:rPr lang="nb-NO" sz="5538" dirty="0" smtClean="0"/>
              <a:t>.</a:t>
            </a:r>
            <a:endParaRPr lang="nb-NO" sz="5538" dirty="0" smtClean="0"/>
          </a:p>
          <a:p>
            <a:pPr>
              <a:buNone/>
            </a:pPr>
            <a:r>
              <a:rPr lang="nb-NO" sz="5538" dirty="0" smtClean="0"/>
              <a:t>	</a:t>
            </a:r>
            <a:r>
              <a:rPr lang="nb-NO" sz="7200" dirty="0" err="1" smtClean="0"/>
              <a:t>Peu</a:t>
            </a:r>
            <a:r>
              <a:rPr lang="nb-NO" sz="7200" dirty="0" smtClean="0"/>
              <a:t> </a:t>
            </a:r>
            <a:r>
              <a:rPr lang="nb-NO" sz="7200" dirty="0" err="1" smtClean="0"/>
              <a:t>après</a:t>
            </a:r>
            <a:r>
              <a:rPr lang="nb-NO" sz="7200" dirty="0" smtClean="0"/>
              <a:t> les </a:t>
            </a:r>
            <a:r>
              <a:rPr lang="nb-NO" sz="7200" dirty="0" err="1" smtClean="0"/>
              <a:t>émeutes</a:t>
            </a:r>
            <a:r>
              <a:rPr lang="nb-NO" sz="7200" dirty="0" smtClean="0"/>
              <a:t> dans les </a:t>
            </a:r>
            <a:r>
              <a:rPr lang="nb-NO" sz="7200" dirty="0" err="1" smtClean="0"/>
              <a:t>banlieues</a:t>
            </a:r>
            <a:r>
              <a:rPr lang="nb-NO" sz="7200" dirty="0" smtClean="0"/>
              <a:t> </a:t>
            </a:r>
            <a:r>
              <a:rPr lang="nb-NO" sz="7200" dirty="0" err="1" smtClean="0"/>
              <a:t>françaises</a:t>
            </a:r>
            <a:r>
              <a:rPr lang="nb-NO" sz="7200" dirty="0" smtClean="0"/>
              <a:t>, le Centre </a:t>
            </a:r>
            <a:r>
              <a:rPr lang="nb-NO" sz="7200" dirty="0" err="1" smtClean="0"/>
              <a:t>européen</a:t>
            </a:r>
            <a:r>
              <a:rPr lang="nb-NO" sz="7200" dirty="0" smtClean="0"/>
              <a:t> </a:t>
            </a:r>
            <a:r>
              <a:rPr lang="nb-NO" sz="7200" dirty="0" err="1" smtClean="0"/>
              <a:t>pour</a:t>
            </a:r>
            <a:r>
              <a:rPr lang="nb-NO" sz="7200" dirty="0" smtClean="0"/>
              <a:t> les </a:t>
            </a:r>
            <a:r>
              <a:rPr lang="nb-NO" sz="7200" dirty="0" err="1" smtClean="0"/>
              <a:t>droits</a:t>
            </a:r>
            <a:r>
              <a:rPr lang="nb-NO" sz="7200" dirty="0" smtClean="0"/>
              <a:t> </a:t>
            </a:r>
            <a:r>
              <a:rPr lang="nb-NO" sz="7200" dirty="0" err="1" smtClean="0"/>
              <a:t>des</a:t>
            </a:r>
            <a:r>
              <a:rPr lang="nb-NO" sz="7200" dirty="0" smtClean="0"/>
              <a:t> roms, </a:t>
            </a:r>
            <a:r>
              <a:rPr lang="nb-NO" sz="7200" dirty="0" err="1" smtClean="0"/>
              <a:t>basé</a:t>
            </a:r>
            <a:r>
              <a:rPr lang="nb-NO" sz="7200" dirty="0" smtClean="0"/>
              <a:t> à Budapest, a </a:t>
            </a:r>
            <a:r>
              <a:rPr lang="nb-NO" sz="7200" dirty="0" err="1" smtClean="0"/>
              <a:t>publié</a:t>
            </a:r>
            <a:r>
              <a:rPr lang="nb-NO" sz="7200" dirty="0" smtClean="0"/>
              <a:t> </a:t>
            </a:r>
            <a:r>
              <a:rPr lang="nb-NO" sz="7200" dirty="0" err="1" smtClean="0"/>
              <a:t>un</a:t>
            </a:r>
            <a:r>
              <a:rPr lang="nb-NO" sz="7200" dirty="0" smtClean="0"/>
              <a:t> rapport </a:t>
            </a:r>
            <a:r>
              <a:rPr lang="nb-NO" sz="7200" dirty="0" err="1" smtClean="0"/>
              <a:t>détaillé</a:t>
            </a:r>
            <a:r>
              <a:rPr lang="nb-NO" sz="7200" dirty="0" smtClean="0"/>
              <a:t> sur la </a:t>
            </a:r>
            <a:r>
              <a:rPr lang="nb-NO" sz="7200" dirty="0" err="1" smtClean="0"/>
              <a:t>situation</a:t>
            </a:r>
            <a:r>
              <a:rPr lang="nb-NO" sz="7200" dirty="0" smtClean="0"/>
              <a:t> </a:t>
            </a:r>
            <a:r>
              <a:rPr lang="nb-NO" sz="7200" dirty="0" err="1" smtClean="0"/>
              <a:t>des</a:t>
            </a:r>
            <a:r>
              <a:rPr lang="nb-NO" sz="7200" dirty="0" smtClean="0"/>
              <a:t> </a:t>
            </a:r>
            <a:r>
              <a:rPr lang="nb-NO" sz="7200" dirty="0" err="1" smtClean="0"/>
              <a:t>tsiganes</a:t>
            </a:r>
            <a:r>
              <a:rPr lang="nb-NO" sz="7200" dirty="0" smtClean="0"/>
              <a:t>, </a:t>
            </a:r>
            <a:r>
              <a:rPr lang="nb-NO" sz="7200" dirty="0" err="1" smtClean="0"/>
              <a:t>des</a:t>
            </a:r>
            <a:r>
              <a:rPr lang="nb-NO" sz="7200" dirty="0" smtClean="0"/>
              <a:t> </a:t>
            </a:r>
            <a:r>
              <a:rPr lang="nb-NO" sz="7200" dirty="0" err="1" smtClean="0"/>
              <a:t>voyageurs</a:t>
            </a:r>
            <a:r>
              <a:rPr lang="nb-NO" sz="7200" dirty="0" smtClean="0"/>
              <a:t> et </a:t>
            </a:r>
            <a:r>
              <a:rPr lang="nb-NO" sz="7200" dirty="0" err="1" smtClean="0"/>
              <a:t>des</a:t>
            </a:r>
            <a:r>
              <a:rPr lang="nb-NO" sz="7200" dirty="0" smtClean="0"/>
              <a:t> roms </a:t>
            </a:r>
            <a:r>
              <a:rPr lang="nb-NO" sz="7200" dirty="0" err="1" smtClean="0"/>
              <a:t>migrants</a:t>
            </a:r>
            <a:r>
              <a:rPr lang="nb-NO" sz="7200" dirty="0" smtClean="0"/>
              <a:t> en France. </a:t>
            </a:r>
            <a:r>
              <a:rPr lang="nb-NO" sz="7200" dirty="0" err="1" smtClean="0"/>
              <a:t>Intitulé</a:t>
            </a:r>
            <a:r>
              <a:rPr lang="nb-NO" sz="7200" dirty="0" smtClean="0"/>
              <a:t> </a:t>
            </a:r>
            <a:r>
              <a:rPr lang="nb-NO" sz="7200" i="1" dirty="0" smtClean="0"/>
              <a:t>Hors </a:t>
            </a:r>
            <a:r>
              <a:rPr lang="nb-NO" sz="7200" i="1" dirty="0" err="1" smtClean="0"/>
              <a:t>d'ici</a:t>
            </a:r>
            <a:r>
              <a:rPr lang="nb-NO" sz="7200" i="1" dirty="0" smtClean="0"/>
              <a:t>! </a:t>
            </a:r>
            <a:r>
              <a:rPr lang="nb-NO" sz="7200" i="1" dirty="0" err="1" smtClean="0"/>
              <a:t>Anti-tsiganisme</a:t>
            </a:r>
            <a:r>
              <a:rPr lang="nb-NO" sz="7200" i="1" dirty="0" smtClean="0"/>
              <a:t> en France</a:t>
            </a:r>
            <a:r>
              <a:rPr lang="nb-NO" sz="7200" dirty="0" smtClean="0"/>
              <a:t>, </a:t>
            </a:r>
            <a:r>
              <a:rPr lang="nb-NO" sz="7200" dirty="0" err="1" smtClean="0"/>
              <a:t>ce</a:t>
            </a:r>
            <a:r>
              <a:rPr lang="nb-NO" sz="7200" dirty="0" smtClean="0"/>
              <a:t> rapport </a:t>
            </a:r>
            <a:r>
              <a:rPr lang="nb-NO" sz="7200" dirty="0" err="1" smtClean="0"/>
              <a:t>résume</a:t>
            </a:r>
            <a:r>
              <a:rPr lang="nb-NO" sz="7200" dirty="0" smtClean="0"/>
              <a:t> les </a:t>
            </a:r>
            <a:r>
              <a:rPr lang="nb-NO" sz="7200" dirty="0" err="1" smtClean="0"/>
              <a:t>résultats</a:t>
            </a:r>
            <a:r>
              <a:rPr lang="nb-NO" sz="7200" dirty="0" smtClean="0"/>
              <a:t> </a:t>
            </a:r>
            <a:r>
              <a:rPr lang="nb-NO" sz="7200" dirty="0" err="1" smtClean="0"/>
              <a:t>des</a:t>
            </a:r>
            <a:r>
              <a:rPr lang="nb-NO" sz="7200" dirty="0" smtClean="0"/>
              <a:t> </a:t>
            </a:r>
            <a:r>
              <a:rPr lang="nb-NO" sz="7200" dirty="0" err="1" smtClean="0"/>
              <a:t>recherches</a:t>
            </a:r>
            <a:r>
              <a:rPr lang="nb-NO" sz="7200" dirty="0" smtClean="0"/>
              <a:t> et </a:t>
            </a:r>
            <a:r>
              <a:rPr lang="nb-NO" sz="7200" dirty="0" err="1" smtClean="0"/>
              <a:t>activités</a:t>
            </a:r>
            <a:r>
              <a:rPr lang="nb-NO" sz="7200" dirty="0" smtClean="0"/>
              <a:t> de </a:t>
            </a:r>
            <a:r>
              <a:rPr lang="nb-NO" sz="7200" dirty="0" err="1" smtClean="0"/>
              <a:t>suivi</a:t>
            </a:r>
            <a:r>
              <a:rPr lang="nb-NO" sz="7200" dirty="0" smtClean="0"/>
              <a:t> </a:t>
            </a:r>
            <a:r>
              <a:rPr lang="nb-NO" sz="7200" dirty="0" err="1" smtClean="0"/>
              <a:t>menées</a:t>
            </a:r>
            <a:r>
              <a:rPr lang="nb-NO" sz="7200" dirty="0" smtClean="0"/>
              <a:t> par </a:t>
            </a:r>
            <a:r>
              <a:rPr lang="nb-NO" sz="7200" dirty="0" err="1" smtClean="0"/>
              <a:t>l'ERCC</a:t>
            </a:r>
            <a:r>
              <a:rPr lang="nb-NO" sz="7200" dirty="0" smtClean="0"/>
              <a:t> </a:t>
            </a:r>
            <a:r>
              <a:rPr lang="nb-NO" sz="7200" dirty="0" err="1" smtClean="0"/>
              <a:t>depuis</a:t>
            </a:r>
            <a:r>
              <a:rPr lang="nb-NO" sz="7200" dirty="0" smtClean="0"/>
              <a:t> 2003.</a:t>
            </a:r>
            <a:br>
              <a:rPr lang="nb-NO" sz="7200" dirty="0" smtClean="0"/>
            </a:br>
            <a:r>
              <a:rPr lang="nb-NO" sz="7200" dirty="0" err="1" smtClean="0"/>
              <a:t>Selon</a:t>
            </a:r>
            <a:r>
              <a:rPr lang="nb-NO" sz="7200" dirty="0" smtClean="0"/>
              <a:t> le rapport, la </a:t>
            </a:r>
            <a:r>
              <a:rPr lang="nb-NO" sz="7200" dirty="0" err="1" smtClean="0"/>
              <a:t>population</a:t>
            </a:r>
            <a:r>
              <a:rPr lang="nb-NO" sz="7200" dirty="0" smtClean="0"/>
              <a:t> de </a:t>
            </a:r>
            <a:r>
              <a:rPr lang="nb-NO" sz="7200" dirty="0" err="1" smtClean="0"/>
              <a:t>tsiganes</a:t>
            </a:r>
            <a:r>
              <a:rPr lang="nb-NO" sz="7200" dirty="0" smtClean="0"/>
              <a:t> </a:t>
            </a:r>
            <a:r>
              <a:rPr lang="nb-NO" sz="7200" dirty="0" err="1" smtClean="0"/>
              <a:t>installés</a:t>
            </a:r>
            <a:r>
              <a:rPr lang="nb-NO" sz="7200" dirty="0" smtClean="0"/>
              <a:t> en France </a:t>
            </a:r>
            <a:r>
              <a:rPr lang="nb-NO" sz="7200" dirty="0" err="1" smtClean="0"/>
              <a:t>s'élève</a:t>
            </a:r>
            <a:r>
              <a:rPr lang="nb-NO" sz="7200" dirty="0" smtClean="0"/>
              <a:t> </a:t>
            </a:r>
            <a:r>
              <a:rPr lang="nb-NO" sz="7200" dirty="0" err="1" smtClean="0"/>
              <a:t>officiellement</a:t>
            </a:r>
            <a:r>
              <a:rPr lang="nb-NO" sz="7200" dirty="0" smtClean="0"/>
              <a:t> à </a:t>
            </a:r>
            <a:r>
              <a:rPr lang="nb-NO" sz="7200" dirty="0" err="1" smtClean="0"/>
              <a:t>environ</a:t>
            </a:r>
            <a:r>
              <a:rPr lang="nb-NO" sz="7200" dirty="0" smtClean="0"/>
              <a:t> 500 000 </a:t>
            </a:r>
            <a:r>
              <a:rPr lang="nb-NO" sz="7200" dirty="0" err="1" smtClean="0"/>
              <a:t>personnes</a:t>
            </a:r>
            <a:r>
              <a:rPr lang="nb-NO" sz="7200" dirty="0" smtClean="0"/>
              <a:t>, bien </a:t>
            </a:r>
            <a:r>
              <a:rPr lang="nb-NO" sz="7200" dirty="0" err="1" smtClean="0"/>
              <a:t>que</a:t>
            </a:r>
            <a:r>
              <a:rPr lang="nb-NO" sz="7200" dirty="0" smtClean="0"/>
              <a:t> </a:t>
            </a:r>
            <a:r>
              <a:rPr lang="nb-NO" sz="7200" dirty="0" err="1" smtClean="0"/>
              <a:t>ce</a:t>
            </a:r>
            <a:r>
              <a:rPr lang="nb-NO" sz="7200" dirty="0" smtClean="0"/>
              <a:t> </a:t>
            </a:r>
            <a:r>
              <a:rPr lang="nb-NO" sz="7200" dirty="0" err="1" smtClean="0"/>
              <a:t>chiffre</a:t>
            </a:r>
            <a:r>
              <a:rPr lang="nb-NO" sz="7200" dirty="0" smtClean="0"/>
              <a:t> </a:t>
            </a:r>
            <a:r>
              <a:rPr lang="nb-NO" sz="7200" dirty="0" err="1" smtClean="0"/>
              <a:t>soit</a:t>
            </a:r>
            <a:r>
              <a:rPr lang="nb-NO" sz="7200" dirty="0" smtClean="0"/>
              <a:t>, </a:t>
            </a:r>
            <a:r>
              <a:rPr lang="nb-NO" sz="7200" dirty="0" err="1" smtClean="0"/>
              <a:t>selon</a:t>
            </a:r>
            <a:r>
              <a:rPr lang="nb-NO" sz="7200" dirty="0" smtClean="0"/>
              <a:t> </a:t>
            </a:r>
            <a:r>
              <a:rPr lang="nb-NO" sz="7200" dirty="0" err="1" smtClean="0"/>
              <a:t>certaines</a:t>
            </a:r>
            <a:r>
              <a:rPr lang="nb-NO" sz="7200" dirty="0" smtClean="0"/>
              <a:t> </a:t>
            </a:r>
            <a:r>
              <a:rPr lang="nb-NO" sz="7200" dirty="0" err="1" smtClean="0"/>
              <a:t>estimations</a:t>
            </a:r>
            <a:r>
              <a:rPr lang="nb-NO" sz="7200" dirty="0" smtClean="0"/>
              <a:t>, </a:t>
            </a:r>
            <a:r>
              <a:rPr lang="nb-NO" sz="7200" dirty="0" err="1" smtClean="0"/>
              <a:t>plus</a:t>
            </a:r>
            <a:r>
              <a:rPr lang="nb-NO" sz="7200" dirty="0" smtClean="0"/>
              <a:t> </a:t>
            </a:r>
            <a:r>
              <a:rPr lang="nb-NO" sz="7200" dirty="0" err="1" smtClean="0"/>
              <a:t>proche</a:t>
            </a:r>
            <a:r>
              <a:rPr lang="nb-NO" sz="7200" dirty="0" smtClean="0"/>
              <a:t> de 1,2 million. Le rapport </a:t>
            </a:r>
            <a:r>
              <a:rPr lang="nb-NO" sz="7200" dirty="0" err="1" smtClean="0"/>
              <a:t>établit</a:t>
            </a:r>
            <a:r>
              <a:rPr lang="nb-NO" sz="7200" dirty="0" smtClean="0"/>
              <a:t> </a:t>
            </a:r>
            <a:r>
              <a:rPr lang="nb-NO" sz="7200" dirty="0" err="1" smtClean="0"/>
              <a:t>que</a:t>
            </a:r>
            <a:r>
              <a:rPr lang="nb-NO" sz="7200" dirty="0" smtClean="0"/>
              <a:t> la grande </a:t>
            </a:r>
            <a:r>
              <a:rPr lang="nb-NO" sz="7200" dirty="0" err="1" smtClean="0"/>
              <a:t>majorité</a:t>
            </a:r>
            <a:r>
              <a:rPr lang="nb-NO" sz="7200" dirty="0" smtClean="0"/>
              <a:t> </a:t>
            </a:r>
            <a:r>
              <a:rPr lang="nb-NO" sz="7200" dirty="0" err="1" smtClean="0"/>
              <a:t>des</a:t>
            </a:r>
            <a:r>
              <a:rPr lang="nb-NO" sz="7200" dirty="0" smtClean="0"/>
              <a:t> </a:t>
            </a:r>
            <a:r>
              <a:rPr lang="nb-NO" sz="7200" dirty="0" err="1" smtClean="0"/>
              <a:t>tsiganes</a:t>
            </a:r>
            <a:r>
              <a:rPr lang="nb-NO" sz="7200" dirty="0" smtClean="0"/>
              <a:t> et </a:t>
            </a:r>
            <a:r>
              <a:rPr lang="nb-NO" sz="7200" dirty="0" err="1" smtClean="0"/>
              <a:t>des</a:t>
            </a:r>
            <a:r>
              <a:rPr lang="nb-NO" sz="7200" dirty="0" smtClean="0"/>
              <a:t> </a:t>
            </a:r>
            <a:r>
              <a:rPr lang="nb-NO" sz="7200" dirty="0" err="1" smtClean="0"/>
              <a:t>voyageurs</a:t>
            </a:r>
            <a:r>
              <a:rPr lang="nb-NO" sz="7200" dirty="0" smtClean="0"/>
              <a:t> en France sont </a:t>
            </a:r>
            <a:r>
              <a:rPr lang="nb-NO" sz="7200" dirty="0" err="1" smtClean="0"/>
              <a:t>des</a:t>
            </a:r>
            <a:r>
              <a:rPr lang="nb-NO" sz="7200" dirty="0" smtClean="0"/>
              <a:t> </a:t>
            </a:r>
            <a:r>
              <a:rPr lang="nb-NO" sz="7200" dirty="0" err="1" smtClean="0"/>
              <a:t>ressortissants</a:t>
            </a:r>
            <a:r>
              <a:rPr lang="nb-NO" sz="7200" dirty="0" smtClean="0"/>
              <a:t> </a:t>
            </a:r>
            <a:r>
              <a:rPr lang="nb-NO" sz="7200" dirty="0" err="1" smtClean="0"/>
              <a:t>français</a:t>
            </a:r>
            <a:r>
              <a:rPr lang="nb-NO" sz="7200" dirty="0" smtClean="0"/>
              <a:t>. Les gens du </a:t>
            </a:r>
            <a:r>
              <a:rPr lang="nb-NO" sz="7200" dirty="0" err="1" smtClean="0"/>
              <a:t>voyage</a:t>
            </a:r>
            <a:r>
              <a:rPr lang="nb-NO" sz="7200" dirty="0" smtClean="0"/>
              <a:t> sont </a:t>
            </a:r>
            <a:r>
              <a:rPr lang="nb-NO" sz="7200" dirty="0" err="1" smtClean="0"/>
              <a:t>sensés</a:t>
            </a:r>
            <a:r>
              <a:rPr lang="nb-NO" sz="7200" dirty="0" smtClean="0"/>
              <a:t> </a:t>
            </a:r>
            <a:r>
              <a:rPr lang="nb-NO" sz="7200" dirty="0" err="1" smtClean="0"/>
              <a:t>être</a:t>
            </a:r>
            <a:r>
              <a:rPr lang="nb-NO" sz="7200" dirty="0" smtClean="0"/>
              <a:t> </a:t>
            </a:r>
            <a:r>
              <a:rPr lang="nb-NO" sz="7200" dirty="0" err="1" smtClean="0"/>
              <a:t>des</a:t>
            </a:r>
            <a:r>
              <a:rPr lang="nb-NO" sz="7200" dirty="0" smtClean="0"/>
              <a:t> nomades.</a:t>
            </a:r>
            <a:br>
              <a:rPr lang="nb-NO" sz="7200" dirty="0" smtClean="0"/>
            </a:br>
            <a:r>
              <a:rPr lang="nb-NO" sz="7200" dirty="0" smtClean="0"/>
              <a:t>Dans </a:t>
            </a:r>
            <a:r>
              <a:rPr lang="nb-NO" sz="7200" dirty="0" err="1" smtClean="0"/>
              <a:t>ce</a:t>
            </a:r>
            <a:r>
              <a:rPr lang="nb-NO" sz="7200" dirty="0" smtClean="0"/>
              <a:t> rapport, </a:t>
            </a:r>
            <a:r>
              <a:rPr lang="nb-NO" sz="7200" dirty="0" err="1" smtClean="0"/>
              <a:t>l'ERRC</a:t>
            </a:r>
            <a:r>
              <a:rPr lang="nb-NO" sz="7200" dirty="0" smtClean="0"/>
              <a:t> </a:t>
            </a:r>
            <a:r>
              <a:rPr lang="nb-NO" sz="7200" dirty="0" err="1" smtClean="0"/>
              <a:t>déclare</a:t>
            </a:r>
            <a:r>
              <a:rPr lang="nb-NO" sz="7200" dirty="0" smtClean="0"/>
              <a:t> </a:t>
            </a:r>
            <a:r>
              <a:rPr lang="nb-NO" sz="7200" dirty="0" err="1" smtClean="0"/>
              <a:t>que</a:t>
            </a:r>
            <a:r>
              <a:rPr lang="nb-NO" sz="7200" dirty="0" smtClean="0"/>
              <a:t> "La France est </a:t>
            </a:r>
            <a:r>
              <a:rPr lang="nb-NO" sz="7200" dirty="0" err="1" smtClean="0"/>
              <a:t>reconnue</a:t>
            </a:r>
            <a:r>
              <a:rPr lang="nb-NO" sz="7200" dirty="0" smtClean="0"/>
              <a:t> comme </a:t>
            </a:r>
            <a:r>
              <a:rPr lang="nb-NO" sz="7200" dirty="0" err="1" smtClean="0"/>
              <a:t>source</a:t>
            </a:r>
            <a:r>
              <a:rPr lang="nb-NO" sz="7200" dirty="0" smtClean="0"/>
              <a:t> </a:t>
            </a:r>
            <a:r>
              <a:rPr lang="nb-NO" sz="7200" dirty="0" err="1" smtClean="0"/>
              <a:t>historique</a:t>
            </a:r>
            <a:r>
              <a:rPr lang="nb-NO" sz="7200" dirty="0" smtClean="0"/>
              <a:t> et </a:t>
            </a:r>
            <a:r>
              <a:rPr lang="nb-NO" sz="7200" dirty="0" err="1" smtClean="0"/>
              <a:t>gardienne</a:t>
            </a:r>
            <a:r>
              <a:rPr lang="nb-NO" sz="7200" dirty="0" smtClean="0"/>
              <a:t> </a:t>
            </a:r>
            <a:r>
              <a:rPr lang="nb-NO" sz="7200" dirty="0" err="1" smtClean="0"/>
              <a:t>des</a:t>
            </a:r>
            <a:r>
              <a:rPr lang="nb-NO" sz="7200" dirty="0" smtClean="0"/>
              <a:t> </a:t>
            </a:r>
            <a:r>
              <a:rPr lang="nb-NO" sz="7200" dirty="0" err="1" smtClean="0"/>
              <a:t>valeurs</a:t>
            </a:r>
            <a:r>
              <a:rPr lang="nb-NO" sz="7200" dirty="0" smtClean="0"/>
              <a:t> de la </a:t>
            </a:r>
            <a:r>
              <a:rPr lang="nb-NO" sz="7200" dirty="0" err="1" smtClean="0"/>
              <a:t>démocratie</a:t>
            </a:r>
            <a:r>
              <a:rPr lang="nb-NO" sz="7200" dirty="0" smtClean="0"/>
              <a:t> moderne </a:t>
            </a:r>
            <a:r>
              <a:rPr lang="nb-NO" sz="7200" dirty="0" err="1" smtClean="0"/>
              <a:t>ainsi</a:t>
            </a:r>
            <a:r>
              <a:rPr lang="nb-NO" sz="7200" dirty="0" smtClean="0"/>
              <a:t> </a:t>
            </a:r>
            <a:r>
              <a:rPr lang="nb-NO" sz="7200" dirty="0" err="1" smtClean="0"/>
              <a:t>que</a:t>
            </a:r>
            <a:r>
              <a:rPr lang="nb-NO" sz="7200" dirty="0" smtClean="0"/>
              <a:t> </a:t>
            </a:r>
            <a:r>
              <a:rPr lang="nb-NO" sz="7200" dirty="0" err="1" smtClean="0"/>
              <a:t>des</a:t>
            </a:r>
            <a:r>
              <a:rPr lang="nb-NO" sz="7200" dirty="0" smtClean="0"/>
              <a:t> </a:t>
            </a:r>
            <a:r>
              <a:rPr lang="nb-NO" sz="7200" dirty="0" err="1" smtClean="0"/>
              <a:t>droits</a:t>
            </a:r>
            <a:r>
              <a:rPr lang="nb-NO" sz="7200" dirty="0" smtClean="0"/>
              <a:t> et </a:t>
            </a:r>
            <a:r>
              <a:rPr lang="nb-NO" sz="7200" dirty="0" err="1" smtClean="0"/>
              <a:t>libertés</a:t>
            </a:r>
            <a:r>
              <a:rPr lang="nb-NO" sz="7200" dirty="0" smtClean="0"/>
              <a:t> individuelles; </a:t>
            </a:r>
            <a:r>
              <a:rPr lang="nb-NO" sz="7200" dirty="0" err="1" smtClean="0"/>
              <a:t>toutefois</a:t>
            </a:r>
            <a:r>
              <a:rPr lang="nb-NO" sz="7200" dirty="0" smtClean="0"/>
              <a:t> </a:t>
            </a:r>
            <a:r>
              <a:rPr lang="nb-NO" sz="7200" dirty="0" err="1" smtClean="0"/>
              <a:t>des</a:t>
            </a:r>
            <a:r>
              <a:rPr lang="nb-NO" sz="7200" dirty="0" smtClean="0"/>
              <a:t> </a:t>
            </a:r>
            <a:r>
              <a:rPr lang="nb-NO" sz="7200" dirty="0" err="1" smtClean="0"/>
              <a:t>milliers</a:t>
            </a:r>
            <a:r>
              <a:rPr lang="nb-NO" sz="7200" dirty="0" smtClean="0"/>
              <a:t> de </a:t>
            </a:r>
            <a:r>
              <a:rPr lang="nb-NO" sz="7200" dirty="0" err="1" smtClean="0"/>
              <a:t>citoyens</a:t>
            </a:r>
            <a:r>
              <a:rPr lang="nb-NO" sz="7200" dirty="0" smtClean="0"/>
              <a:t> </a:t>
            </a:r>
            <a:r>
              <a:rPr lang="nb-NO" sz="7200" dirty="0" err="1" smtClean="0"/>
              <a:t>français</a:t>
            </a:r>
            <a:r>
              <a:rPr lang="nb-NO" sz="7200" dirty="0" smtClean="0"/>
              <a:t> sont </a:t>
            </a:r>
            <a:r>
              <a:rPr lang="nb-NO" sz="7200" dirty="0" err="1" smtClean="0"/>
              <a:t>victimes</a:t>
            </a:r>
            <a:r>
              <a:rPr lang="nb-NO" sz="7200" dirty="0" smtClean="0"/>
              <a:t> de </a:t>
            </a:r>
            <a:r>
              <a:rPr lang="nb-NO" sz="7200" dirty="0" err="1" smtClean="0"/>
              <a:t>violations</a:t>
            </a:r>
            <a:r>
              <a:rPr lang="nb-NO" sz="7200" dirty="0" smtClean="0"/>
              <a:t> graves de </a:t>
            </a:r>
            <a:r>
              <a:rPr lang="nb-NO" sz="7200" dirty="0" err="1" smtClean="0"/>
              <a:t>leurs</a:t>
            </a:r>
            <a:r>
              <a:rPr lang="nb-NO" sz="7200" dirty="0" smtClean="0"/>
              <a:t> </a:t>
            </a:r>
            <a:r>
              <a:rPr lang="nb-NO" sz="7200" dirty="0" err="1" smtClean="0"/>
              <a:t>droits</a:t>
            </a:r>
            <a:r>
              <a:rPr lang="nb-NO" sz="7200" dirty="0" smtClean="0"/>
              <a:t> </a:t>
            </a:r>
            <a:r>
              <a:rPr lang="nb-NO" sz="7200" dirty="0" err="1" smtClean="0"/>
              <a:t>civils</a:t>
            </a:r>
            <a:r>
              <a:rPr lang="nb-NO" sz="7200" dirty="0" smtClean="0"/>
              <a:t> et </a:t>
            </a:r>
            <a:r>
              <a:rPr lang="nb-NO" sz="7200" dirty="0" err="1" smtClean="0"/>
              <a:t>politiques</a:t>
            </a:r>
            <a:r>
              <a:rPr lang="nb-NO" sz="7200" dirty="0" smtClean="0"/>
              <a:t> les </a:t>
            </a:r>
            <a:r>
              <a:rPr lang="nb-NO" sz="7200" dirty="0" err="1" smtClean="0"/>
              <a:t>plus</a:t>
            </a:r>
            <a:r>
              <a:rPr lang="nb-NO" sz="7200" dirty="0" smtClean="0"/>
              <a:t> </a:t>
            </a:r>
            <a:r>
              <a:rPr lang="nb-NO" sz="7200" dirty="0" err="1" smtClean="0"/>
              <a:t>élémentaires</a:t>
            </a:r>
            <a:r>
              <a:rPr lang="nb-NO" sz="7200" dirty="0" smtClean="0"/>
              <a:t> sans </a:t>
            </a:r>
            <a:r>
              <a:rPr lang="nb-NO" sz="7200" dirty="0" err="1" smtClean="0"/>
              <a:t>que</a:t>
            </a:r>
            <a:r>
              <a:rPr lang="nb-NO" sz="7200" dirty="0" smtClean="0"/>
              <a:t> </a:t>
            </a:r>
            <a:r>
              <a:rPr lang="nb-NO" sz="7200" dirty="0" err="1" smtClean="0"/>
              <a:t>ceci</a:t>
            </a:r>
            <a:r>
              <a:rPr lang="nb-NO" sz="7200" dirty="0" smtClean="0"/>
              <a:t> ne </a:t>
            </a:r>
            <a:r>
              <a:rPr lang="nb-NO" sz="7200" dirty="0" err="1" smtClean="0"/>
              <a:t>soulève</a:t>
            </a:r>
            <a:r>
              <a:rPr lang="nb-NO" sz="7200" dirty="0" smtClean="0"/>
              <a:t> le </a:t>
            </a:r>
            <a:r>
              <a:rPr lang="nb-NO" sz="7200" dirty="0" err="1" smtClean="0"/>
              <a:t>moindre</a:t>
            </a:r>
            <a:r>
              <a:rPr lang="nb-NO" sz="7200" dirty="0" smtClean="0"/>
              <a:t> </a:t>
            </a:r>
            <a:r>
              <a:rPr lang="nb-NO" sz="7200" dirty="0" err="1" smtClean="0"/>
              <a:t>soupçon</a:t>
            </a:r>
            <a:r>
              <a:rPr lang="nb-NO" sz="7200" dirty="0" smtClean="0"/>
              <a:t> de </a:t>
            </a:r>
            <a:r>
              <a:rPr lang="nb-NO" sz="7200" dirty="0" err="1" smtClean="0"/>
              <a:t>réprobation</a:t>
            </a:r>
            <a:r>
              <a:rPr lang="nb-NO" sz="7200" dirty="0" smtClean="0"/>
              <a:t>, </a:t>
            </a:r>
            <a:r>
              <a:rPr lang="nb-NO" sz="7200" dirty="0" err="1" smtClean="0"/>
              <a:t>encore</a:t>
            </a:r>
            <a:r>
              <a:rPr lang="nb-NO" sz="7200" dirty="0" smtClean="0"/>
              <a:t> </a:t>
            </a:r>
            <a:r>
              <a:rPr lang="nb-NO" sz="7200" dirty="0" err="1" smtClean="0"/>
              <a:t>moins</a:t>
            </a:r>
            <a:r>
              <a:rPr lang="nb-NO" sz="7200" dirty="0" smtClean="0"/>
              <a:t> </a:t>
            </a:r>
            <a:r>
              <a:rPr lang="nb-NO" sz="7200" dirty="0" err="1" smtClean="0"/>
              <a:t>un</a:t>
            </a:r>
            <a:r>
              <a:rPr lang="nb-NO" sz="7200" dirty="0" smtClean="0"/>
              <a:t> </a:t>
            </a:r>
            <a:r>
              <a:rPr lang="nb-NO" sz="7200" dirty="0" err="1" smtClean="0"/>
              <a:t>tollé</a:t>
            </a:r>
            <a:r>
              <a:rPr lang="nb-NO" sz="7200" dirty="0" smtClean="0"/>
              <a:t> </a:t>
            </a:r>
            <a:r>
              <a:rPr lang="nb-NO" sz="7200" dirty="0" err="1" smtClean="0"/>
              <a:t>public</a:t>
            </a:r>
            <a:r>
              <a:rPr lang="nb-NO" sz="7200" dirty="0" smtClean="0"/>
              <a:t> </a:t>
            </a:r>
            <a:r>
              <a:rPr lang="nb-NO" sz="7200" dirty="0" err="1" smtClean="0"/>
              <a:t>face</a:t>
            </a:r>
            <a:r>
              <a:rPr lang="nb-NO" sz="7200" dirty="0" smtClean="0"/>
              <a:t> à </a:t>
            </a:r>
            <a:r>
              <a:rPr lang="nb-NO" sz="7200" dirty="0" err="1" smtClean="0"/>
              <a:t>cette</a:t>
            </a:r>
            <a:r>
              <a:rPr lang="nb-NO" sz="7200" dirty="0" smtClean="0"/>
              <a:t> </a:t>
            </a:r>
            <a:r>
              <a:rPr lang="nb-NO" sz="7200" dirty="0" err="1" smtClean="0"/>
              <a:t>atteinte</a:t>
            </a:r>
            <a:r>
              <a:rPr lang="nb-NO" sz="7200" dirty="0" smtClean="0"/>
              <a:t> </a:t>
            </a:r>
            <a:r>
              <a:rPr lang="nb-NO" sz="7200" dirty="0" err="1" smtClean="0"/>
              <a:t>aux</a:t>
            </a:r>
            <a:r>
              <a:rPr lang="nb-NO" sz="7200" dirty="0" smtClean="0"/>
              <a:t> </a:t>
            </a:r>
            <a:r>
              <a:rPr lang="nb-NO" sz="7200" dirty="0" err="1" smtClean="0"/>
              <a:t>principes</a:t>
            </a:r>
            <a:r>
              <a:rPr lang="nb-NO" sz="7200" dirty="0" smtClean="0"/>
              <a:t> </a:t>
            </a:r>
            <a:r>
              <a:rPr lang="nb-NO" sz="7200" dirty="0" err="1" smtClean="0"/>
              <a:t>fondamentaux</a:t>
            </a:r>
            <a:r>
              <a:rPr lang="nb-NO" sz="7200" dirty="0" smtClean="0"/>
              <a:t> de la </a:t>
            </a:r>
            <a:r>
              <a:rPr lang="nb-NO" sz="7200" dirty="0" err="1" smtClean="0"/>
              <a:t>République</a:t>
            </a:r>
            <a:r>
              <a:rPr lang="nb-NO" sz="7200" dirty="0" smtClean="0"/>
              <a:t> </a:t>
            </a:r>
            <a:r>
              <a:rPr lang="nb-NO" sz="7200" dirty="0" err="1" smtClean="0"/>
              <a:t>Française</a:t>
            </a:r>
            <a:r>
              <a:rPr lang="nb-NO" sz="7200" dirty="0" smtClean="0"/>
              <a:t> ! </a:t>
            </a:r>
            <a:r>
              <a:rPr lang="nb-NO" sz="7200" dirty="0" err="1" smtClean="0"/>
              <a:t>Beaucoup</a:t>
            </a:r>
            <a:r>
              <a:rPr lang="nb-NO" sz="7200" dirty="0" smtClean="0"/>
              <a:t> de </a:t>
            </a:r>
            <a:r>
              <a:rPr lang="nb-NO" sz="7200" dirty="0" err="1" smtClean="0"/>
              <a:t>personnes</a:t>
            </a:r>
            <a:r>
              <a:rPr lang="nb-NO" sz="7200" dirty="0" smtClean="0"/>
              <a:t> </a:t>
            </a:r>
            <a:r>
              <a:rPr lang="nb-NO" sz="7200" dirty="0" err="1" smtClean="0"/>
              <a:t>victimes</a:t>
            </a:r>
            <a:r>
              <a:rPr lang="nb-NO" sz="7200" dirty="0" smtClean="0"/>
              <a:t> de </a:t>
            </a:r>
            <a:r>
              <a:rPr lang="nb-NO" sz="7200" dirty="0" err="1" smtClean="0"/>
              <a:t>ces</a:t>
            </a:r>
            <a:r>
              <a:rPr lang="nb-NO" sz="7200" dirty="0" smtClean="0"/>
              <a:t> </a:t>
            </a:r>
            <a:r>
              <a:rPr lang="nb-NO" sz="7200" dirty="0" err="1" smtClean="0"/>
              <a:t>violations</a:t>
            </a:r>
            <a:r>
              <a:rPr lang="nb-NO" sz="7200" dirty="0" smtClean="0"/>
              <a:t> sont en fait </a:t>
            </a:r>
            <a:r>
              <a:rPr lang="nb-NO" sz="7200" dirty="0" err="1" smtClean="0"/>
              <a:t>tsiganes</a:t>
            </a:r>
            <a:r>
              <a:rPr lang="nb-NO" sz="7200" dirty="0" smtClean="0"/>
              <a:t> et </a:t>
            </a:r>
            <a:r>
              <a:rPr lang="nb-NO" sz="7200" dirty="0" err="1" smtClean="0"/>
              <a:t>voyageurs</a:t>
            </a:r>
            <a:r>
              <a:rPr lang="nb-NO" sz="7200" dirty="0" smtClean="0"/>
              <a:t>, </a:t>
            </a:r>
            <a:r>
              <a:rPr lang="nb-NO" sz="7200" dirty="0" err="1" smtClean="0"/>
              <a:t>ce</a:t>
            </a:r>
            <a:r>
              <a:rPr lang="nb-NO" sz="7200" dirty="0" smtClean="0"/>
              <a:t> </a:t>
            </a:r>
            <a:r>
              <a:rPr lang="nb-NO" sz="7200" dirty="0" err="1" smtClean="0"/>
              <a:t>qui</a:t>
            </a:r>
            <a:r>
              <a:rPr lang="nb-NO" sz="7200" dirty="0" smtClean="0"/>
              <a:t> </a:t>
            </a:r>
            <a:r>
              <a:rPr lang="nb-NO" sz="7200" dirty="0" err="1" smtClean="0"/>
              <a:t>semble</a:t>
            </a:r>
            <a:r>
              <a:rPr lang="nb-NO" sz="7200" dirty="0" smtClean="0"/>
              <a:t> </a:t>
            </a:r>
            <a:r>
              <a:rPr lang="nb-NO" sz="7200" dirty="0" err="1" smtClean="0"/>
              <a:t>indiquer</a:t>
            </a:r>
            <a:r>
              <a:rPr lang="nb-NO" sz="7200" dirty="0" smtClean="0"/>
              <a:t> le </a:t>
            </a:r>
            <a:r>
              <a:rPr lang="nb-NO" sz="7200" dirty="0" err="1" smtClean="0"/>
              <a:t>caractère</a:t>
            </a:r>
            <a:r>
              <a:rPr lang="nb-NO" sz="7200" dirty="0" smtClean="0"/>
              <a:t> </a:t>
            </a:r>
            <a:r>
              <a:rPr lang="nb-NO" sz="7200" dirty="0" err="1" smtClean="0"/>
              <a:t>raciste</a:t>
            </a:r>
            <a:r>
              <a:rPr lang="nb-NO" sz="7200" dirty="0" smtClean="0"/>
              <a:t> </a:t>
            </a:r>
            <a:r>
              <a:rPr lang="nb-NO" sz="7200" dirty="0" err="1" smtClean="0"/>
              <a:t>sous-tendu</a:t>
            </a:r>
            <a:r>
              <a:rPr lang="nb-NO" sz="7200" dirty="0" smtClean="0"/>
              <a:t> par </a:t>
            </a:r>
            <a:r>
              <a:rPr lang="nb-NO" sz="7200" dirty="0" err="1" smtClean="0"/>
              <a:t>celles-ci</a:t>
            </a:r>
            <a:r>
              <a:rPr lang="nb-NO" sz="7200" dirty="0" smtClean="0"/>
              <a:t>."</a:t>
            </a:r>
            <a:br>
              <a:rPr lang="nb-NO" sz="7200" dirty="0" smtClean="0"/>
            </a:br>
            <a:r>
              <a:rPr lang="nb-NO" sz="7200" dirty="0" smtClean="0"/>
              <a:t>Les </a:t>
            </a:r>
            <a:r>
              <a:rPr lang="nb-NO" sz="7200" dirty="0" err="1" smtClean="0"/>
              <a:t>minorités</a:t>
            </a:r>
            <a:r>
              <a:rPr lang="nb-NO" sz="7200" dirty="0" smtClean="0"/>
              <a:t> </a:t>
            </a:r>
            <a:r>
              <a:rPr lang="nb-NO" sz="7200" dirty="0" err="1" smtClean="0"/>
              <a:t>tsiganes</a:t>
            </a:r>
            <a:r>
              <a:rPr lang="nb-NO" sz="7200" dirty="0" smtClean="0"/>
              <a:t> sont </a:t>
            </a:r>
            <a:r>
              <a:rPr lang="nb-NO" sz="7200" dirty="0" err="1" smtClean="0"/>
              <a:t>généralement</a:t>
            </a:r>
            <a:r>
              <a:rPr lang="nb-NO" sz="7200" dirty="0" smtClean="0"/>
              <a:t> </a:t>
            </a:r>
            <a:r>
              <a:rPr lang="nb-NO" sz="7200" dirty="0" err="1" smtClean="0"/>
              <a:t>considérées</a:t>
            </a:r>
            <a:r>
              <a:rPr lang="nb-NO" sz="7200" dirty="0" smtClean="0"/>
              <a:t> comme les </a:t>
            </a:r>
            <a:r>
              <a:rPr lang="nb-NO" sz="7200" dirty="0" err="1" smtClean="0"/>
              <a:t>plus</a:t>
            </a:r>
            <a:r>
              <a:rPr lang="nb-NO" sz="7200" dirty="0" smtClean="0"/>
              <a:t> </a:t>
            </a:r>
            <a:r>
              <a:rPr lang="nb-NO" sz="7200" dirty="0" err="1" smtClean="0"/>
              <a:t>vulnérables</a:t>
            </a:r>
            <a:r>
              <a:rPr lang="nb-NO" sz="7200" dirty="0" smtClean="0"/>
              <a:t> au </a:t>
            </a:r>
            <a:r>
              <a:rPr lang="nb-NO" sz="7200" dirty="0" err="1" smtClean="0"/>
              <a:t>racisme</a:t>
            </a:r>
            <a:r>
              <a:rPr lang="nb-NO" sz="7200" dirty="0" smtClean="0"/>
              <a:t> et à la </a:t>
            </a:r>
            <a:r>
              <a:rPr lang="nb-NO" sz="7200" dirty="0" err="1" smtClean="0"/>
              <a:t>discrimination</a:t>
            </a:r>
            <a:r>
              <a:rPr lang="nb-NO" sz="7200" dirty="0" smtClean="0"/>
              <a:t> dans les </a:t>
            </a:r>
            <a:r>
              <a:rPr lang="nb-NO" sz="7200" dirty="0" err="1" smtClean="0"/>
              <a:t>nouveaux</a:t>
            </a:r>
            <a:r>
              <a:rPr lang="nb-NO" sz="7200" dirty="0" smtClean="0"/>
              <a:t> Etats </a:t>
            </a:r>
            <a:r>
              <a:rPr lang="nb-NO" sz="7200" dirty="0" err="1" smtClean="0"/>
              <a:t>membres</a:t>
            </a:r>
            <a:r>
              <a:rPr lang="nb-NO" sz="7200" dirty="0" smtClean="0"/>
              <a:t> </a:t>
            </a:r>
            <a:r>
              <a:rPr lang="nb-NO" sz="7200" dirty="0" err="1" smtClean="0"/>
              <a:t>également</a:t>
            </a:r>
            <a:r>
              <a:rPr lang="nb-NO" sz="7200" dirty="0" smtClean="0"/>
              <a:t>, </a:t>
            </a:r>
            <a:r>
              <a:rPr lang="nb-NO" sz="7200" dirty="0" err="1" smtClean="0"/>
              <a:t>notamment</a:t>
            </a:r>
            <a:r>
              <a:rPr lang="nb-NO" sz="7200" dirty="0" smtClean="0"/>
              <a:t> en </a:t>
            </a:r>
            <a:r>
              <a:rPr lang="nb-NO" sz="7200" dirty="0" err="1" smtClean="0"/>
              <a:t>Bulgarie</a:t>
            </a:r>
            <a:r>
              <a:rPr lang="nb-NO" sz="7200" dirty="0" smtClean="0"/>
              <a:t>, en </a:t>
            </a:r>
            <a:r>
              <a:rPr lang="nb-NO" sz="7200" dirty="0" err="1" smtClean="0"/>
              <a:t>République</a:t>
            </a:r>
            <a:r>
              <a:rPr lang="nb-NO" sz="7200" dirty="0" smtClean="0"/>
              <a:t> </a:t>
            </a:r>
            <a:r>
              <a:rPr lang="nb-NO" sz="7200" dirty="0" err="1" smtClean="0"/>
              <a:t>tchèque</a:t>
            </a:r>
            <a:r>
              <a:rPr lang="nb-NO" sz="7200" dirty="0" smtClean="0"/>
              <a:t>, en </a:t>
            </a:r>
            <a:r>
              <a:rPr lang="nb-NO" sz="7200" dirty="0" err="1" smtClean="0"/>
              <a:t>Hongrie</a:t>
            </a:r>
            <a:r>
              <a:rPr lang="nb-NO" sz="7200" dirty="0" smtClean="0"/>
              <a:t> et en </a:t>
            </a:r>
            <a:r>
              <a:rPr lang="nb-NO" sz="7200" dirty="0" err="1" smtClean="0"/>
              <a:t>Slovaquie</a:t>
            </a:r>
            <a:r>
              <a:rPr lang="nb-NO" sz="7200" dirty="0" smtClean="0"/>
              <a:t>.</a:t>
            </a:r>
          </a:p>
          <a:p>
            <a:endParaRPr lang="nb-NO" dirty="0">
              <a:solidFill>
                <a:srgbClr val="6B5B3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Vurdering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nb-NO" b="1" dirty="0" smtClean="0">
                <a:solidFill>
                  <a:srgbClr val="6B5B32"/>
                </a:solidFill>
              </a:rPr>
              <a:t>Konstrukt</a:t>
            </a:r>
          </a:p>
          <a:p>
            <a:r>
              <a:rPr lang="nb-NO" dirty="0" smtClean="0">
                <a:solidFill>
                  <a:srgbClr val="6B5B32"/>
                </a:solidFill>
              </a:rPr>
              <a:t>teksten vi velger</a:t>
            </a:r>
          </a:p>
          <a:p>
            <a:r>
              <a:rPr lang="nb-NO" dirty="0" smtClean="0">
                <a:solidFill>
                  <a:srgbClr val="6B5B32"/>
                </a:solidFill>
              </a:rPr>
              <a:t>Oppgavene vi gir</a:t>
            </a:r>
          </a:p>
          <a:p>
            <a:r>
              <a:rPr lang="nb-NO" dirty="0" smtClean="0">
                <a:solidFill>
                  <a:srgbClr val="6B5B32"/>
                </a:solidFill>
              </a:rPr>
              <a:t>Svarene vi fokuserer på</a:t>
            </a:r>
          </a:p>
          <a:p>
            <a:r>
              <a:rPr lang="nb-NO" dirty="0" smtClean="0">
                <a:solidFill>
                  <a:srgbClr val="6B5B32"/>
                </a:solidFill>
              </a:rPr>
              <a:t>Hvordan vi tolker svarene ut fra en mal</a:t>
            </a:r>
          </a:p>
          <a:p>
            <a:pPr>
              <a:buNone/>
            </a:pPr>
            <a:r>
              <a:rPr lang="nb-NO" b="1" dirty="0" smtClean="0">
                <a:solidFill>
                  <a:srgbClr val="6B5B32"/>
                </a:solidFill>
              </a:rPr>
              <a:t>Disse valgene baseres på en teoretisk forankring</a:t>
            </a:r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Reading</a:t>
            </a:r>
            <a:endParaRPr lang="nb-NO" dirty="0"/>
          </a:p>
        </p:txBody>
      </p:sp>
      <p:sp>
        <p:nvSpPr>
          <p:cNvPr id="9" name="Plassholder for innhold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r>
              <a:rPr lang="nb-NO" dirty="0" smtClean="0">
                <a:solidFill>
                  <a:srgbClr val="6B5B32"/>
                </a:solidFill>
              </a:rPr>
              <a:t>1 PURPOSE   hensikten med lesingen</a:t>
            </a:r>
          </a:p>
          <a:p>
            <a:pPr lvl="1">
              <a:buNone/>
            </a:pPr>
            <a:r>
              <a:rPr lang="nb-NO" dirty="0" smtClean="0">
                <a:solidFill>
                  <a:srgbClr val="6B5B32"/>
                </a:solidFill>
              </a:rPr>
              <a:t>2 PROCESS   forholdet mellom tekst og leser</a:t>
            </a:r>
          </a:p>
          <a:p>
            <a:pPr lvl="1">
              <a:buNone/>
            </a:pPr>
            <a:r>
              <a:rPr lang="nb-NO" dirty="0" smtClean="0">
                <a:solidFill>
                  <a:srgbClr val="6B5B32"/>
                </a:solidFill>
              </a:rPr>
              <a:t>3 PRODUCT   </a:t>
            </a:r>
            <a:r>
              <a:rPr lang="nb-NO" dirty="0" err="1" smtClean="0">
                <a:solidFill>
                  <a:srgbClr val="6B5B32"/>
                </a:solidFill>
              </a:rPr>
              <a:t>tekstforståelsen-meningspotensialet</a:t>
            </a:r>
            <a:endParaRPr lang="nb-NO" dirty="0" smtClean="0">
              <a:solidFill>
                <a:srgbClr val="6B5B32"/>
              </a:solidFill>
            </a:endParaRPr>
          </a:p>
          <a:p>
            <a:pPr lvl="1">
              <a:buNone/>
            </a:pPr>
            <a:endParaRPr lang="nb-NO" dirty="0" smtClean="0">
              <a:solidFill>
                <a:srgbClr val="6B5B32"/>
              </a:solidFill>
            </a:endParaRPr>
          </a:p>
          <a:p>
            <a:pPr lvl="1">
              <a:buNone/>
            </a:pPr>
            <a:r>
              <a:rPr lang="nb-NO" dirty="0" smtClean="0">
                <a:solidFill>
                  <a:srgbClr val="6B5B32"/>
                </a:solidFill>
              </a:rPr>
              <a:t>4 BEHAVIORS/ATTITUDES strategier og interesse</a:t>
            </a:r>
          </a:p>
          <a:p>
            <a:pPr lvl="1">
              <a:buNone/>
            </a:pPr>
            <a:endParaRPr lang="nb-NO" dirty="0" smtClean="0">
              <a:solidFill>
                <a:srgbClr val="6B5B32"/>
              </a:solidFill>
            </a:endParaRPr>
          </a:p>
          <a:p>
            <a:pPr lvl="1">
              <a:buNone/>
            </a:pPr>
            <a:r>
              <a:rPr lang="nb-NO" dirty="0" smtClean="0">
                <a:solidFill>
                  <a:srgbClr val="6B5B32"/>
                </a:solidFill>
              </a:rPr>
              <a:t>5 ASSESSMENT  for </a:t>
            </a:r>
            <a:r>
              <a:rPr lang="nb-NO" dirty="0" err="1" smtClean="0">
                <a:solidFill>
                  <a:srgbClr val="6B5B32"/>
                </a:solidFill>
              </a:rPr>
              <a:t>learning</a:t>
            </a:r>
            <a:endParaRPr lang="nb-NO" dirty="0" smtClean="0">
              <a:solidFill>
                <a:srgbClr val="6B5B3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95324" y="244158"/>
            <a:ext cx="8564425" cy="1339850"/>
          </a:xfrm>
          <a:solidFill>
            <a:schemeClr val="tx2"/>
          </a:solidFill>
        </p:spPr>
        <p:txBody>
          <a:bodyPr/>
          <a:lstStyle/>
          <a:p>
            <a:r>
              <a:rPr lang="nb-NO" dirty="0" smtClean="0">
                <a:solidFill>
                  <a:srgbClr val="6B5B32"/>
                </a:solidFill>
              </a:rPr>
              <a:t> 1 Purpose</a:t>
            </a:r>
            <a:endParaRPr lang="nb-NO" dirty="0">
              <a:solidFill>
                <a:srgbClr val="6B5B32"/>
              </a:solidFill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1870558"/>
            <a:ext cx="7345363" cy="43417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b-NO" sz="3097" dirty="0" smtClean="0"/>
              <a:t>	</a:t>
            </a:r>
            <a:r>
              <a:rPr lang="nb-NO" dirty="0" smtClean="0"/>
              <a:t>Three </a:t>
            </a:r>
            <a:r>
              <a:rPr lang="nb-NO" dirty="0" err="1" smtClean="0"/>
              <a:t>aspects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student’s</a:t>
            </a:r>
            <a:r>
              <a:rPr lang="nb-NO" dirty="0" smtClean="0"/>
              <a:t>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based</a:t>
            </a:r>
            <a:r>
              <a:rPr lang="nb-NO" dirty="0" smtClean="0"/>
              <a:t> </a:t>
            </a:r>
            <a:r>
              <a:rPr lang="nb-NO" dirty="0" err="1" smtClean="0"/>
              <a:t>upon</a:t>
            </a:r>
            <a:r>
              <a:rPr lang="nb-NO" dirty="0" smtClean="0"/>
              <a:t> </a:t>
            </a:r>
            <a:r>
              <a:rPr lang="nb-NO" dirty="0" err="1" smtClean="0"/>
              <a:t>what</a:t>
            </a:r>
            <a:r>
              <a:rPr lang="nb-NO" dirty="0" smtClean="0"/>
              <a:t> students </a:t>
            </a:r>
            <a:r>
              <a:rPr lang="nb-NO" dirty="0" err="1" smtClean="0"/>
              <a:t>read</a:t>
            </a:r>
            <a:r>
              <a:rPr lang="nb-NO" dirty="0" smtClean="0"/>
              <a:t> (IEA PIRLS):</a:t>
            </a:r>
          </a:p>
          <a:p>
            <a:pPr marL="457200" indent="-457200">
              <a:buNone/>
            </a:pPr>
            <a:r>
              <a:rPr lang="nb-NO" sz="2600" dirty="0" smtClean="0"/>
              <a:t>	Purposes for </a:t>
            </a:r>
            <a:r>
              <a:rPr lang="nb-NO" sz="2600" dirty="0" err="1" smtClean="0"/>
              <a:t>reading</a:t>
            </a:r>
            <a:endParaRPr lang="nb-NO" sz="2600" dirty="0" smtClean="0"/>
          </a:p>
          <a:p>
            <a:pPr marL="693738" lvl="1" indent="-457200"/>
            <a:r>
              <a:rPr lang="nb-NO" dirty="0" err="1" smtClean="0"/>
              <a:t>Reading</a:t>
            </a:r>
            <a:r>
              <a:rPr lang="nb-NO" dirty="0" smtClean="0"/>
              <a:t> for </a:t>
            </a:r>
            <a:r>
              <a:rPr lang="nb-NO" dirty="0" err="1" smtClean="0"/>
              <a:t>literary</a:t>
            </a:r>
            <a:r>
              <a:rPr lang="nb-NO" dirty="0" smtClean="0"/>
              <a:t> </a:t>
            </a:r>
            <a:r>
              <a:rPr lang="nb-NO" dirty="0" err="1" smtClean="0"/>
              <a:t>experience</a:t>
            </a:r>
            <a:r>
              <a:rPr lang="nb-NO" dirty="0" smtClean="0"/>
              <a:t> 50% </a:t>
            </a:r>
            <a:r>
              <a:rPr lang="nb-NO" dirty="0" smtClean="0">
                <a:solidFill>
                  <a:srgbClr val="6B5B32"/>
                </a:solidFill>
              </a:rPr>
              <a:t>(</a:t>
            </a:r>
            <a:r>
              <a:rPr lang="nb-NO" dirty="0" err="1" smtClean="0">
                <a:solidFill>
                  <a:srgbClr val="6B5B32"/>
                </a:solidFill>
              </a:rPr>
              <a:t>rauding</a:t>
            </a:r>
            <a:r>
              <a:rPr lang="nb-NO" dirty="0" smtClean="0">
                <a:solidFill>
                  <a:srgbClr val="6B5B32"/>
                </a:solidFill>
              </a:rPr>
              <a:t>)</a:t>
            </a:r>
          </a:p>
          <a:p>
            <a:pPr marL="693738" lvl="1" indent="-457200"/>
            <a:r>
              <a:rPr lang="nb-NO" dirty="0" err="1" smtClean="0"/>
              <a:t>Reading</a:t>
            </a:r>
            <a:r>
              <a:rPr lang="nb-NO" dirty="0" smtClean="0"/>
              <a:t> to </a:t>
            </a:r>
            <a:r>
              <a:rPr lang="nb-NO" dirty="0" err="1" smtClean="0"/>
              <a:t>acquire</a:t>
            </a:r>
            <a:r>
              <a:rPr lang="nb-NO" dirty="0" smtClean="0"/>
              <a:t> and </a:t>
            </a:r>
            <a:r>
              <a:rPr lang="nb-NO" dirty="0" err="1" smtClean="0"/>
              <a:t>use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dirty="0" smtClean="0"/>
              <a:t> 50% </a:t>
            </a:r>
            <a:r>
              <a:rPr lang="nb-NO" dirty="0" smtClean="0">
                <a:solidFill>
                  <a:srgbClr val="6B5B32"/>
                </a:solidFill>
              </a:rPr>
              <a:t>(</a:t>
            </a:r>
            <a:r>
              <a:rPr lang="nb-NO" dirty="0" err="1" smtClean="0">
                <a:solidFill>
                  <a:srgbClr val="6B5B32"/>
                </a:solidFill>
              </a:rPr>
              <a:t>scanning</a:t>
            </a:r>
            <a:r>
              <a:rPr lang="nb-NO" dirty="0" smtClean="0">
                <a:solidFill>
                  <a:srgbClr val="6B5B32"/>
                </a:solidFill>
              </a:rPr>
              <a:t>, </a:t>
            </a:r>
            <a:r>
              <a:rPr lang="nb-NO" dirty="0" err="1" smtClean="0">
                <a:solidFill>
                  <a:srgbClr val="6B5B32"/>
                </a:solidFill>
              </a:rPr>
              <a:t>learning</a:t>
            </a:r>
            <a:r>
              <a:rPr lang="nb-NO" dirty="0" smtClean="0">
                <a:solidFill>
                  <a:srgbClr val="6B5B32"/>
                </a:solidFill>
              </a:rPr>
              <a:t>, memorising)</a:t>
            </a:r>
          </a:p>
          <a:p>
            <a:pPr marL="457200" indent="-457200">
              <a:buNone/>
            </a:pPr>
            <a:r>
              <a:rPr lang="nb-NO" sz="2600" dirty="0" smtClean="0"/>
              <a:t> </a:t>
            </a:r>
            <a:endParaRPr lang="nb-N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smtClean="0"/>
              <a:t>Purpose - Literary experience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u="sng" dirty="0" err="1" smtClean="0"/>
              <a:t>Imagine</a:t>
            </a:r>
            <a:r>
              <a:rPr lang="nb-NO" u="sng" dirty="0" smtClean="0"/>
              <a:t>:</a:t>
            </a:r>
          </a:p>
          <a:p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/>
            <a:endParaRPr lang="nb-NO" dirty="0" smtClean="0"/>
          </a:p>
          <a:p>
            <a:pPr lvl="1"/>
            <a:r>
              <a:rPr lang="nb-NO" dirty="0" err="1" smtClean="0"/>
              <a:t>Events</a:t>
            </a:r>
            <a:endParaRPr lang="nb-NO" dirty="0" smtClean="0"/>
          </a:p>
          <a:p>
            <a:pPr lvl="1"/>
            <a:r>
              <a:rPr lang="nb-NO" dirty="0" smtClean="0"/>
              <a:t>Settings</a:t>
            </a:r>
          </a:p>
          <a:p>
            <a:pPr lvl="1"/>
            <a:r>
              <a:rPr lang="nb-NO" dirty="0" err="1" smtClean="0"/>
              <a:t>Actions</a:t>
            </a:r>
            <a:endParaRPr lang="nb-NO" dirty="0" smtClean="0"/>
          </a:p>
          <a:p>
            <a:pPr lvl="1"/>
            <a:r>
              <a:rPr lang="nb-NO" dirty="0" err="1" smtClean="0"/>
              <a:t>Consequences</a:t>
            </a:r>
            <a:endParaRPr lang="nb-NO" dirty="0" smtClean="0"/>
          </a:p>
          <a:p>
            <a:pPr lvl="1"/>
            <a:r>
              <a:rPr lang="nb-NO" dirty="0" err="1" smtClean="0"/>
              <a:t>Characters</a:t>
            </a:r>
            <a:endParaRPr lang="nb-NO" dirty="0" smtClean="0"/>
          </a:p>
          <a:p>
            <a:pPr lvl="1"/>
            <a:r>
              <a:rPr lang="nb-NO" dirty="0" err="1" smtClean="0"/>
              <a:t>Atmospheres</a:t>
            </a:r>
            <a:r>
              <a:rPr lang="nb-NO" dirty="0" smtClean="0"/>
              <a:t>, </a:t>
            </a:r>
            <a:r>
              <a:rPr lang="nb-NO" dirty="0" err="1" smtClean="0"/>
              <a:t>feelings</a:t>
            </a:r>
            <a:endParaRPr lang="nb-NO" dirty="0" smtClean="0"/>
          </a:p>
          <a:p>
            <a:pPr lvl="1"/>
            <a:r>
              <a:rPr lang="nb-NO" dirty="0" err="1" smtClean="0"/>
              <a:t>Ideas</a:t>
            </a:r>
            <a:endParaRPr lang="nb-NO" dirty="0" smtClean="0"/>
          </a:p>
          <a:p>
            <a:endParaRPr lang="nb-NO" dirty="0" smtClean="0"/>
          </a:p>
          <a:p>
            <a:endParaRPr lang="nb-NO" dirty="0" smtClean="0"/>
          </a:p>
        </p:txBody>
      </p:sp>
      <p:sp>
        <p:nvSpPr>
          <p:cNvPr id="10" name="Plassholder for tekst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b-NO" u="sng" dirty="0" err="1" smtClean="0"/>
              <a:t>Recall</a:t>
            </a:r>
            <a:r>
              <a:rPr lang="nb-NO" u="sng" dirty="0" smtClean="0"/>
              <a:t> </a:t>
            </a:r>
            <a:r>
              <a:rPr lang="nb-NO" u="sng" dirty="0" err="1" smtClean="0"/>
              <a:t>own</a:t>
            </a:r>
            <a:r>
              <a:rPr lang="nb-NO" u="sng" dirty="0" smtClean="0"/>
              <a:t>: </a:t>
            </a:r>
          </a:p>
          <a:p>
            <a:endParaRPr lang="nb-NO" dirty="0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lvl="1"/>
            <a:endParaRPr lang="nb-NO" dirty="0" smtClean="0"/>
          </a:p>
          <a:p>
            <a:pPr lvl="1"/>
            <a:r>
              <a:rPr lang="nb-NO" dirty="0" err="1" smtClean="0"/>
              <a:t>Experiences</a:t>
            </a:r>
            <a:endParaRPr lang="nb-NO" dirty="0" smtClean="0"/>
          </a:p>
          <a:p>
            <a:pPr lvl="1"/>
            <a:r>
              <a:rPr lang="nb-NO" dirty="0" err="1" smtClean="0"/>
              <a:t>Feelings</a:t>
            </a:r>
            <a:endParaRPr lang="nb-NO" dirty="0" smtClean="0"/>
          </a:p>
          <a:p>
            <a:pPr lvl="1"/>
            <a:endParaRPr lang="nb-NO" dirty="0" smtClean="0"/>
          </a:p>
          <a:p>
            <a:pPr lvl="1"/>
            <a:r>
              <a:rPr lang="nb-NO" dirty="0" err="1" smtClean="0"/>
              <a:t>Appreciation</a:t>
            </a:r>
            <a:r>
              <a:rPr lang="nb-NO" dirty="0" smtClean="0"/>
              <a:t> og </a:t>
            </a:r>
            <a:r>
              <a:rPr lang="nb-NO" dirty="0" err="1" smtClean="0"/>
              <a:t>language</a:t>
            </a:r>
            <a:endParaRPr lang="nb-NO" dirty="0" smtClean="0"/>
          </a:p>
          <a:p>
            <a:pPr lvl="1"/>
            <a:endParaRPr lang="nb-NO" dirty="0" smtClean="0"/>
          </a:p>
          <a:p>
            <a:pPr lvl="1"/>
            <a:r>
              <a:rPr lang="nb-NO" dirty="0" err="1" smtClean="0"/>
              <a:t>Knowledge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literary</a:t>
            </a:r>
            <a:r>
              <a:rPr lang="nb-NO" dirty="0" smtClean="0"/>
              <a:t> forms</a:t>
            </a:r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Purpose - </a:t>
            </a:r>
            <a:r>
              <a:rPr lang="nb-NO" dirty="0" err="1" smtClean="0"/>
              <a:t>Reading</a:t>
            </a:r>
            <a:r>
              <a:rPr lang="nb-NO" dirty="0" smtClean="0"/>
              <a:t> for </a:t>
            </a:r>
            <a:r>
              <a:rPr lang="nb-NO" dirty="0" err="1" smtClean="0"/>
              <a:t>information</a:t>
            </a:r>
            <a:endParaRPr lang="nb-NO" dirty="0"/>
          </a:p>
        </p:txBody>
      </p:sp>
      <p:sp>
        <p:nvSpPr>
          <p:cNvPr id="5" name="Plassholder for tekst 4"/>
          <p:cNvSpPr>
            <a:spLocks noGrp="1"/>
          </p:cNvSpPr>
          <p:nvPr>
            <p:ph type="body" idx="1"/>
          </p:nvPr>
        </p:nvSpPr>
        <p:spPr>
          <a:xfrm>
            <a:off x="632300" y="1708990"/>
            <a:ext cx="3864607" cy="832503"/>
          </a:xfrm>
        </p:spPr>
        <p:txBody>
          <a:bodyPr anchor="t"/>
          <a:lstStyle/>
          <a:p>
            <a:r>
              <a:rPr lang="nb-NO" b="1" u="sng" dirty="0" smtClean="0"/>
              <a:t>Understand </a:t>
            </a:r>
            <a:r>
              <a:rPr lang="nb-NO" b="1" u="sng" dirty="0" err="1" smtClean="0"/>
              <a:t>the</a:t>
            </a:r>
            <a:r>
              <a:rPr lang="nb-NO" b="1" u="sng" dirty="0" smtClean="0"/>
              <a:t> world</a:t>
            </a:r>
          </a:p>
          <a:p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lvl="1"/>
            <a:r>
              <a:rPr lang="nb-NO" sz="2400" dirty="0" err="1" smtClean="0">
                <a:solidFill>
                  <a:srgbClr val="6B5B32"/>
                </a:solidFill>
              </a:rPr>
              <a:t>Past</a:t>
            </a:r>
            <a:r>
              <a:rPr lang="nb-NO" sz="2400" dirty="0" smtClean="0">
                <a:solidFill>
                  <a:srgbClr val="6B5B32"/>
                </a:solidFill>
              </a:rPr>
              <a:t>, present, </a:t>
            </a:r>
            <a:r>
              <a:rPr lang="nb-NO" sz="2400" dirty="0" err="1" smtClean="0">
                <a:solidFill>
                  <a:srgbClr val="6B5B32"/>
                </a:solidFill>
              </a:rPr>
              <a:t>future</a:t>
            </a:r>
            <a:endParaRPr lang="nb-NO" sz="2400" dirty="0" smtClean="0">
              <a:solidFill>
                <a:srgbClr val="6B5B32"/>
              </a:solidFill>
            </a:endParaRPr>
          </a:p>
          <a:p>
            <a:pPr lvl="1"/>
            <a:r>
              <a:rPr lang="nb-NO" sz="2400" dirty="0" err="1" smtClean="0">
                <a:solidFill>
                  <a:srgbClr val="6B5B32"/>
                </a:solidFill>
              </a:rPr>
              <a:t>Reasoning</a:t>
            </a:r>
            <a:r>
              <a:rPr lang="nb-NO" sz="2400" dirty="0" smtClean="0">
                <a:solidFill>
                  <a:srgbClr val="6B5B32"/>
                </a:solidFill>
              </a:rPr>
              <a:t> </a:t>
            </a:r>
            <a:r>
              <a:rPr lang="nb-NO" sz="2400" dirty="0" err="1" smtClean="0">
                <a:solidFill>
                  <a:srgbClr val="6B5B32"/>
                </a:solidFill>
              </a:rPr>
              <a:t>based</a:t>
            </a:r>
            <a:r>
              <a:rPr lang="nb-NO" sz="2400" dirty="0" smtClean="0">
                <a:solidFill>
                  <a:srgbClr val="6B5B32"/>
                </a:solidFill>
              </a:rPr>
              <a:t> </a:t>
            </a:r>
            <a:r>
              <a:rPr lang="nb-NO" sz="2400" dirty="0" err="1" smtClean="0">
                <a:solidFill>
                  <a:srgbClr val="6B5B32"/>
                </a:solidFill>
              </a:rPr>
              <a:t>on</a:t>
            </a:r>
            <a:r>
              <a:rPr lang="nb-NO" sz="2400" dirty="0" smtClean="0">
                <a:solidFill>
                  <a:srgbClr val="6B5B32"/>
                </a:solidFill>
              </a:rPr>
              <a:t> </a:t>
            </a:r>
            <a:r>
              <a:rPr lang="nb-NO" sz="2400" dirty="0" err="1" smtClean="0">
                <a:solidFill>
                  <a:srgbClr val="6B5B32"/>
                </a:solidFill>
              </a:rPr>
              <a:t>text</a:t>
            </a:r>
            <a:endParaRPr lang="nb-NO" sz="2400" dirty="0" smtClean="0">
              <a:solidFill>
                <a:srgbClr val="6B5B32"/>
              </a:solidFill>
            </a:endParaRPr>
          </a:p>
          <a:p>
            <a:pPr lvl="1"/>
            <a:r>
              <a:rPr lang="nb-NO" sz="2400" dirty="0" smtClean="0">
                <a:solidFill>
                  <a:srgbClr val="6B5B32"/>
                </a:solidFill>
              </a:rPr>
              <a:t>Action </a:t>
            </a:r>
            <a:r>
              <a:rPr lang="nb-NO" sz="2400" dirty="0" err="1" smtClean="0">
                <a:solidFill>
                  <a:srgbClr val="6B5B32"/>
                </a:solidFill>
              </a:rPr>
              <a:t>based</a:t>
            </a:r>
            <a:r>
              <a:rPr lang="nb-NO" sz="2400" dirty="0" smtClean="0">
                <a:solidFill>
                  <a:srgbClr val="6B5B32"/>
                </a:solidFill>
              </a:rPr>
              <a:t> </a:t>
            </a:r>
            <a:r>
              <a:rPr lang="nb-NO" sz="2400" dirty="0" err="1" smtClean="0">
                <a:solidFill>
                  <a:srgbClr val="6B5B32"/>
                </a:solidFill>
              </a:rPr>
              <a:t>on</a:t>
            </a:r>
            <a:r>
              <a:rPr lang="nb-NO" sz="2400" dirty="0" smtClean="0">
                <a:solidFill>
                  <a:srgbClr val="6B5B32"/>
                </a:solidFill>
              </a:rPr>
              <a:t> </a:t>
            </a:r>
            <a:r>
              <a:rPr lang="nb-NO" sz="2400" dirty="0" err="1" smtClean="0">
                <a:solidFill>
                  <a:srgbClr val="6B5B32"/>
                </a:solidFill>
              </a:rPr>
              <a:t>text</a:t>
            </a:r>
            <a:endParaRPr lang="nb-NO" sz="2400" dirty="0" smtClean="0">
              <a:solidFill>
                <a:srgbClr val="6B5B32"/>
              </a:solidFill>
            </a:endParaRPr>
          </a:p>
        </p:txBody>
      </p:sp>
      <p:sp>
        <p:nvSpPr>
          <p:cNvPr id="7" name="Plassholder for tekst 6"/>
          <p:cNvSpPr>
            <a:spLocks noGrp="1"/>
          </p:cNvSpPr>
          <p:nvPr>
            <p:ph type="body" sz="quarter" idx="3"/>
          </p:nvPr>
        </p:nvSpPr>
        <p:spPr>
          <a:xfrm>
            <a:off x="4945539" y="1708991"/>
            <a:ext cx="3566160" cy="504790"/>
          </a:xfrm>
        </p:spPr>
        <p:txBody>
          <a:bodyPr/>
          <a:lstStyle/>
          <a:p>
            <a:pPr algn="l"/>
            <a:r>
              <a:rPr lang="nb-NO" u="sng" dirty="0" err="1" smtClean="0"/>
              <a:t>Structure</a:t>
            </a:r>
            <a:endParaRPr lang="nb-NO" u="sng" dirty="0"/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945539" y="2213781"/>
            <a:ext cx="3566160" cy="417014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nb-NO" sz="7200" i="1" dirty="0" err="1" smtClean="0">
                <a:solidFill>
                  <a:srgbClr val="6B5B32"/>
                </a:solidFill>
              </a:rPr>
              <a:t>Chronological</a:t>
            </a:r>
            <a:r>
              <a:rPr lang="nb-NO" sz="7200" i="1" dirty="0" smtClean="0">
                <a:solidFill>
                  <a:srgbClr val="6B5B32"/>
                </a:solidFill>
              </a:rPr>
              <a:t> </a:t>
            </a:r>
            <a:r>
              <a:rPr lang="nb-NO" sz="7200" i="1" dirty="0" err="1" smtClean="0">
                <a:solidFill>
                  <a:srgbClr val="6B5B32"/>
                </a:solidFill>
              </a:rPr>
              <a:t>organisation</a:t>
            </a:r>
            <a:endParaRPr lang="nb-NO" sz="7200" i="1" dirty="0" smtClean="0">
              <a:solidFill>
                <a:srgbClr val="6B5B32"/>
              </a:solidFill>
            </a:endParaRPr>
          </a:p>
          <a:p>
            <a:pPr>
              <a:buNone/>
            </a:pPr>
            <a:r>
              <a:rPr lang="nb-NO" sz="7200" i="1" dirty="0" err="1" smtClean="0">
                <a:solidFill>
                  <a:srgbClr val="6B5B32"/>
                </a:solidFill>
              </a:rPr>
              <a:t>Logical</a:t>
            </a:r>
            <a:r>
              <a:rPr lang="nb-NO" sz="7200" i="1" dirty="0" smtClean="0">
                <a:solidFill>
                  <a:srgbClr val="6B5B32"/>
                </a:solidFill>
              </a:rPr>
              <a:t> </a:t>
            </a:r>
            <a:r>
              <a:rPr lang="nb-NO" sz="7200" i="1" dirty="0" err="1" smtClean="0">
                <a:solidFill>
                  <a:srgbClr val="6B5B32"/>
                </a:solidFill>
              </a:rPr>
              <a:t>organisation</a:t>
            </a:r>
            <a:endParaRPr lang="nb-NO" sz="7200" i="1" dirty="0" smtClean="0">
              <a:solidFill>
                <a:srgbClr val="6B5B32"/>
              </a:solidFill>
            </a:endParaRPr>
          </a:p>
          <a:p>
            <a:pPr>
              <a:buNone/>
            </a:pPr>
            <a:r>
              <a:rPr lang="nb-NO" sz="7200" i="1" dirty="0" err="1" smtClean="0">
                <a:solidFill>
                  <a:srgbClr val="6B5B32"/>
                </a:solidFill>
              </a:rPr>
              <a:t>Cause</a:t>
            </a:r>
            <a:r>
              <a:rPr lang="nb-NO" sz="7200" i="1" dirty="0" smtClean="0">
                <a:solidFill>
                  <a:srgbClr val="6B5B32"/>
                </a:solidFill>
              </a:rPr>
              <a:t> and </a:t>
            </a:r>
            <a:r>
              <a:rPr lang="nb-NO" sz="7200" i="1" dirty="0" err="1" smtClean="0">
                <a:solidFill>
                  <a:srgbClr val="6B5B32"/>
                </a:solidFill>
              </a:rPr>
              <a:t>effect</a:t>
            </a:r>
            <a:endParaRPr lang="nb-NO" sz="7200" i="1" dirty="0" smtClean="0">
              <a:solidFill>
                <a:srgbClr val="6B5B32"/>
              </a:solidFill>
            </a:endParaRPr>
          </a:p>
          <a:p>
            <a:pPr>
              <a:buNone/>
            </a:pPr>
            <a:r>
              <a:rPr lang="nb-NO" sz="7200" i="1" dirty="0" smtClean="0">
                <a:solidFill>
                  <a:srgbClr val="6B5B32"/>
                </a:solidFill>
              </a:rPr>
              <a:t>Arguments and </a:t>
            </a:r>
            <a:r>
              <a:rPr lang="nb-NO" sz="7200" i="1" dirty="0" err="1" smtClean="0">
                <a:solidFill>
                  <a:srgbClr val="6B5B32"/>
                </a:solidFill>
              </a:rPr>
              <a:t>counter</a:t>
            </a:r>
            <a:r>
              <a:rPr lang="nb-NO" sz="7200" i="1" dirty="0" smtClean="0">
                <a:solidFill>
                  <a:srgbClr val="6B5B32"/>
                </a:solidFill>
              </a:rPr>
              <a:t> arguments</a:t>
            </a:r>
          </a:p>
          <a:p>
            <a:pPr>
              <a:buNone/>
            </a:pPr>
            <a:r>
              <a:rPr lang="nb-NO" sz="7200" i="1" dirty="0" err="1" smtClean="0">
                <a:solidFill>
                  <a:srgbClr val="6B5B32"/>
                </a:solidFill>
              </a:rPr>
              <a:t>Viewpoint</a:t>
            </a:r>
            <a:r>
              <a:rPr lang="nb-NO" sz="7200" i="1" dirty="0" smtClean="0">
                <a:solidFill>
                  <a:srgbClr val="6B5B32"/>
                </a:solidFill>
              </a:rPr>
              <a:t> and </a:t>
            </a:r>
            <a:r>
              <a:rPr lang="nb-NO" sz="7200" i="1" dirty="0" err="1" smtClean="0">
                <a:solidFill>
                  <a:srgbClr val="6B5B32"/>
                </a:solidFill>
              </a:rPr>
              <a:t>supporting</a:t>
            </a:r>
            <a:r>
              <a:rPr lang="nb-NO" sz="7200" i="1" dirty="0" smtClean="0">
                <a:solidFill>
                  <a:srgbClr val="6B5B32"/>
                </a:solidFill>
              </a:rPr>
              <a:t> </a:t>
            </a:r>
            <a:r>
              <a:rPr lang="nb-NO" sz="7200" i="1" dirty="0" err="1" smtClean="0">
                <a:solidFill>
                  <a:srgbClr val="6B5B32"/>
                </a:solidFill>
              </a:rPr>
              <a:t>evidence</a:t>
            </a:r>
            <a:endParaRPr lang="nb-NO" sz="7200" i="1" dirty="0" smtClean="0">
              <a:solidFill>
                <a:srgbClr val="6B5B32"/>
              </a:solidFill>
            </a:endParaRPr>
          </a:p>
          <a:p>
            <a:pPr>
              <a:buNone/>
            </a:pPr>
            <a:r>
              <a:rPr lang="nb-NO" sz="7200" i="1" dirty="0" smtClean="0">
                <a:solidFill>
                  <a:srgbClr val="6B5B32"/>
                </a:solidFill>
              </a:rPr>
              <a:t>Persuasive </a:t>
            </a:r>
            <a:r>
              <a:rPr lang="nb-NO" sz="7200" i="1" dirty="0" err="1" smtClean="0">
                <a:solidFill>
                  <a:srgbClr val="6B5B32"/>
                </a:solidFill>
              </a:rPr>
              <a:t>texts</a:t>
            </a:r>
            <a:endParaRPr lang="nb-NO" sz="7200" i="1" dirty="0" smtClean="0">
              <a:solidFill>
                <a:srgbClr val="6B5B32"/>
              </a:solidFill>
            </a:endParaRPr>
          </a:p>
          <a:p>
            <a:pPr>
              <a:buNone/>
            </a:pPr>
            <a:r>
              <a:rPr lang="nb-NO" sz="7200" i="1" dirty="0" smtClean="0">
                <a:solidFill>
                  <a:srgbClr val="6B5B32"/>
                </a:solidFill>
              </a:rPr>
              <a:t>Problem and </a:t>
            </a:r>
            <a:r>
              <a:rPr lang="nb-NO" sz="7200" i="1" dirty="0" err="1" smtClean="0">
                <a:solidFill>
                  <a:srgbClr val="6B5B32"/>
                </a:solidFill>
              </a:rPr>
              <a:t>solution</a:t>
            </a:r>
            <a:endParaRPr lang="nb-NO" sz="7200" i="1" dirty="0" smtClean="0">
              <a:solidFill>
                <a:srgbClr val="6B5B32"/>
              </a:solidFill>
            </a:endParaRPr>
          </a:p>
          <a:p>
            <a:pPr>
              <a:buNone/>
            </a:pPr>
            <a:r>
              <a:rPr lang="nb-NO" sz="7200" i="1" dirty="0" err="1" smtClean="0">
                <a:solidFill>
                  <a:srgbClr val="6B5B32"/>
                </a:solidFill>
              </a:rPr>
              <a:t>Documented</a:t>
            </a:r>
            <a:r>
              <a:rPr lang="nb-NO" sz="7200" i="1" dirty="0" smtClean="0">
                <a:solidFill>
                  <a:srgbClr val="6B5B32"/>
                </a:solidFill>
              </a:rPr>
              <a:t> </a:t>
            </a:r>
            <a:r>
              <a:rPr lang="nb-NO" sz="7200" i="1" dirty="0" err="1" smtClean="0">
                <a:solidFill>
                  <a:srgbClr val="6B5B32"/>
                </a:solidFill>
              </a:rPr>
              <a:t>with</a:t>
            </a:r>
            <a:r>
              <a:rPr lang="nb-NO" sz="7200" i="1" dirty="0" smtClean="0">
                <a:solidFill>
                  <a:srgbClr val="6B5B32"/>
                </a:solidFill>
              </a:rPr>
              <a:t> </a:t>
            </a:r>
            <a:r>
              <a:rPr lang="nb-NO" sz="7200" i="1" dirty="0" err="1" smtClean="0">
                <a:solidFill>
                  <a:srgbClr val="6B5B32"/>
                </a:solidFill>
              </a:rPr>
              <a:t>tables</a:t>
            </a:r>
            <a:r>
              <a:rPr lang="nb-NO" sz="7200" i="1" dirty="0" smtClean="0">
                <a:solidFill>
                  <a:srgbClr val="6B5B32"/>
                </a:solidFill>
              </a:rPr>
              <a:t> </a:t>
            </a:r>
            <a:r>
              <a:rPr lang="nb-NO" sz="7200" i="1" dirty="0" err="1" smtClean="0">
                <a:solidFill>
                  <a:srgbClr val="6B5B32"/>
                </a:solidFill>
              </a:rPr>
              <a:t>etc</a:t>
            </a:r>
            <a:endParaRPr lang="nb-NO" sz="7200" i="1" dirty="0" smtClean="0">
              <a:solidFill>
                <a:srgbClr val="6B5B32"/>
              </a:solidFill>
            </a:endParaRPr>
          </a:p>
          <a:p>
            <a:pPr>
              <a:buNone/>
            </a:pPr>
            <a:r>
              <a:rPr lang="nb-NO" sz="7200" i="1" dirty="0" smtClean="0">
                <a:solidFill>
                  <a:srgbClr val="6B5B32"/>
                </a:solidFill>
              </a:rPr>
              <a:t>Non </a:t>
            </a:r>
            <a:r>
              <a:rPr lang="nb-NO" sz="7200" i="1" dirty="0" err="1" smtClean="0">
                <a:solidFill>
                  <a:srgbClr val="6B5B32"/>
                </a:solidFill>
              </a:rPr>
              <a:t>continous</a:t>
            </a:r>
            <a:r>
              <a:rPr lang="nb-NO" sz="7200" i="1" dirty="0" smtClean="0">
                <a:solidFill>
                  <a:srgbClr val="6B5B32"/>
                </a:solidFill>
              </a:rPr>
              <a:t> </a:t>
            </a:r>
            <a:r>
              <a:rPr lang="nb-NO" sz="7200" i="1" dirty="0" err="1" smtClean="0">
                <a:solidFill>
                  <a:srgbClr val="6B5B32"/>
                </a:solidFill>
              </a:rPr>
              <a:t>text</a:t>
            </a:r>
            <a:endParaRPr lang="nb-NO" sz="7200" i="1" dirty="0" smtClean="0">
              <a:solidFill>
                <a:srgbClr val="6B5B32"/>
              </a:solidFill>
            </a:endParaRPr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95325" y="244158"/>
            <a:ext cx="8520126" cy="1339850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nb-NO" dirty="0" smtClean="0">
                <a:solidFill>
                  <a:srgbClr val="6B5B32"/>
                </a:solidFill>
              </a:rPr>
              <a:t>2 </a:t>
            </a:r>
            <a:r>
              <a:rPr lang="nb-NO" dirty="0" err="1" smtClean="0">
                <a:solidFill>
                  <a:srgbClr val="6B5B32"/>
                </a:solidFill>
              </a:rPr>
              <a:t>Process</a:t>
            </a:r>
            <a:endParaRPr lang="nb-NO" dirty="0">
              <a:solidFill>
                <a:srgbClr val="6B5B32"/>
              </a:solidFill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2" y="1919870"/>
            <a:ext cx="7345363" cy="44600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b-NO" dirty="0" smtClean="0"/>
              <a:t>Five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processes</a:t>
            </a:r>
            <a:r>
              <a:rPr lang="nb-NO" dirty="0" smtClean="0"/>
              <a:t>: </a:t>
            </a:r>
          </a:p>
          <a:p>
            <a:pPr marL="693738" lvl="1" indent="-457200">
              <a:buFont typeface="+mj-lt"/>
              <a:buAutoNum type="arabicPeriod"/>
            </a:pPr>
            <a:r>
              <a:rPr lang="nb-NO" sz="2400" b="1" dirty="0" err="1" smtClean="0"/>
              <a:t>Skimming</a:t>
            </a:r>
            <a:r>
              <a:rPr lang="nb-NO" sz="2400" dirty="0" smtClean="0"/>
              <a:t> – lese fort for en generell forståelse 1000 ord pr minutt.</a:t>
            </a:r>
          </a:p>
          <a:p>
            <a:pPr marL="693738" lvl="1" indent="-457200">
              <a:buFont typeface="+mj-lt"/>
              <a:buAutoNum type="arabicPeriod"/>
            </a:pPr>
            <a:r>
              <a:rPr lang="nb-NO" sz="2400" b="1" dirty="0" err="1" smtClean="0"/>
              <a:t>Scanning</a:t>
            </a:r>
            <a:r>
              <a:rPr lang="nb-NO" sz="2400" dirty="0" smtClean="0"/>
              <a:t> – lese for å finne informasjon</a:t>
            </a:r>
          </a:p>
          <a:p>
            <a:pPr marL="693738" lvl="1" indent="-457200">
              <a:buFont typeface="+mj-lt"/>
              <a:buAutoNum type="arabicPeriod"/>
            </a:pPr>
            <a:r>
              <a:rPr lang="nb-NO" sz="2400" b="1" dirty="0" err="1" smtClean="0"/>
              <a:t>Rauding</a:t>
            </a:r>
            <a:r>
              <a:rPr lang="nb-NO" sz="2400" dirty="0" smtClean="0"/>
              <a:t> - lesning hvor leseren forstår alle setningene med letthet ca 300 ord pr minutt</a:t>
            </a:r>
          </a:p>
          <a:p>
            <a:pPr marL="693738" lvl="1" indent="-457200">
              <a:buFont typeface="+mj-lt"/>
              <a:buAutoNum type="arabicPeriod"/>
            </a:pPr>
            <a:r>
              <a:rPr lang="nb-NO" sz="2400" b="1" dirty="0" err="1" smtClean="0"/>
              <a:t>Learning</a:t>
            </a:r>
            <a:r>
              <a:rPr lang="nb-NO" sz="2400" dirty="0" smtClean="0"/>
              <a:t> –lese for å forstå noe nytt</a:t>
            </a:r>
          </a:p>
          <a:p>
            <a:pPr marL="693738" lvl="1" indent="-457200">
              <a:buFont typeface="+mj-lt"/>
              <a:buAutoNum type="arabicPeriod"/>
            </a:pPr>
            <a:r>
              <a:rPr lang="nb-NO" sz="2400" b="1" dirty="0" smtClean="0"/>
              <a:t>Memorising</a:t>
            </a:r>
            <a:r>
              <a:rPr lang="nb-NO" sz="2400" dirty="0" smtClean="0"/>
              <a:t> – lese for å huske</a:t>
            </a:r>
          </a:p>
          <a:p>
            <a:pPr algn="r">
              <a:buNone/>
            </a:pPr>
            <a:r>
              <a:rPr lang="nb-NO" dirty="0" smtClean="0"/>
              <a:t>Carver 1990 s52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Process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1870558"/>
            <a:ext cx="7664610" cy="418730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b-NO" sz="2600" dirty="0" smtClean="0"/>
              <a:t>Four </a:t>
            </a:r>
            <a:r>
              <a:rPr lang="nb-NO" sz="2600" dirty="0" err="1" smtClean="0"/>
              <a:t>processes</a:t>
            </a:r>
            <a:r>
              <a:rPr lang="nb-NO" sz="2600" dirty="0" smtClean="0"/>
              <a:t> </a:t>
            </a:r>
            <a:r>
              <a:rPr lang="nb-NO" sz="2600" dirty="0" err="1" smtClean="0"/>
              <a:t>of</a:t>
            </a:r>
            <a:r>
              <a:rPr lang="nb-NO" sz="2600" dirty="0" smtClean="0"/>
              <a:t> </a:t>
            </a:r>
            <a:r>
              <a:rPr lang="nb-NO" sz="2600" dirty="0" err="1" smtClean="0"/>
              <a:t>comprehension</a:t>
            </a:r>
            <a:endParaRPr lang="nb-NO" sz="2600" dirty="0" smtClean="0"/>
          </a:p>
          <a:p>
            <a:pPr marL="693738" lvl="1" indent="-457200"/>
            <a:r>
              <a:rPr lang="nb-NO" dirty="0" err="1" smtClean="0"/>
              <a:t>Focus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and </a:t>
            </a:r>
            <a:r>
              <a:rPr lang="nb-NO" dirty="0" err="1" smtClean="0"/>
              <a:t>retrieve</a:t>
            </a:r>
            <a:r>
              <a:rPr lang="nb-NO" dirty="0" smtClean="0"/>
              <a:t> </a:t>
            </a:r>
            <a:r>
              <a:rPr lang="nb-NO" dirty="0" err="1" smtClean="0"/>
              <a:t>explicitly</a:t>
            </a:r>
            <a:r>
              <a:rPr lang="nb-NO" dirty="0" smtClean="0"/>
              <a:t> </a:t>
            </a:r>
            <a:r>
              <a:rPr lang="nb-NO" dirty="0" err="1" smtClean="0"/>
              <a:t>stated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dirty="0" smtClean="0"/>
              <a:t> 20%</a:t>
            </a:r>
          </a:p>
          <a:p>
            <a:pPr marL="693738" lvl="1" indent="-457200"/>
            <a:r>
              <a:rPr lang="nb-NO" dirty="0" smtClean="0"/>
              <a:t>Make straight forward </a:t>
            </a:r>
            <a:r>
              <a:rPr lang="nb-NO" dirty="0" err="1" smtClean="0"/>
              <a:t>inference</a:t>
            </a:r>
            <a:r>
              <a:rPr lang="nb-NO" dirty="0" smtClean="0"/>
              <a:t> 30%</a:t>
            </a:r>
          </a:p>
          <a:p>
            <a:pPr marL="693738" lvl="1" indent="-457200">
              <a:buNone/>
            </a:pPr>
            <a:endParaRPr lang="nb-NO" dirty="0" smtClean="0"/>
          </a:p>
          <a:p>
            <a:pPr marL="693738" lvl="1" indent="-457200"/>
            <a:r>
              <a:rPr lang="nb-NO" dirty="0" err="1" smtClean="0"/>
              <a:t>Interprete</a:t>
            </a:r>
            <a:r>
              <a:rPr lang="nb-NO" dirty="0" smtClean="0"/>
              <a:t> and </a:t>
            </a:r>
            <a:r>
              <a:rPr lang="nb-NO" dirty="0" err="1" smtClean="0"/>
              <a:t>integrate</a:t>
            </a:r>
            <a:r>
              <a:rPr lang="nb-NO" dirty="0" smtClean="0"/>
              <a:t> </a:t>
            </a:r>
            <a:r>
              <a:rPr lang="nb-NO" dirty="0" err="1" smtClean="0"/>
              <a:t>ideas</a:t>
            </a:r>
            <a:r>
              <a:rPr lang="nb-NO" dirty="0" smtClean="0"/>
              <a:t> and </a:t>
            </a:r>
            <a:r>
              <a:rPr lang="nb-NO" dirty="0" err="1" smtClean="0"/>
              <a:t>information</a:t>
            </a:r>
            <a:r>
              <a:rPr lang="nb-NO" dirty="0" smtClean="0"/>
              <a:t> 30%</a:t>
            </a:r>
          </a:p>
          <a:p>
            <a:pPr marL="693738" lvl="1" indent="-457200"/>
            <a:endParaRPr lang="nb-NO" dirty="0" smtClean="0"/>
          </a:p>
          <a:p>
            <a:pPr marL="693738" lvl="1" indent="-457200"/>
            <a:r>
              <a:rPr lang="nb-NO" dirty="0" err="1" smtClean="0"/>
              <a:t>Examine</a:t>
            </a:r>
            <a:r>
              <a:rPr lang="nb-NO" dirty="0" smtClean="0"/>
              <a:t> and </a:t>
            </a:r>
            <a:r>
              <a:rPr lang="nb-NO" dirty="0" err="1" smtClean="0"/>
              <a:t>evaluate</a:t>
            </a:r>
            <a:r>
              <a:rPr lang="nb-NO" dirty="0" smtClean="0"/>
              <a:t> </a:t>
            </a:r>
            <a:r>
              <a:rPr lang="nb-NO" dirty="0" err="1" smtClean="0"/>
              <a:t>content</a:t>
            </a:r>
            <a:r>
              <a:rPr lang="nb-NO" dirty="0" smtClean="0"/>
              <a:t>, </a:t>
            </a:r>
            <a:r>
              <a:rPr lang="nb-NO" dirty="0" err="1" smtClean="0"/>
              <a:t>language</a:t>
            </a:r>
            <a:r>
              <a:rPr lang="nb-NO" dirty="0" smtClean="0"/>
              <a:t> and </a:t>
            </a:r>
            <a:r>
              <a:rPr lang="nb-NO" dirty="0" err="1" smtClean="0"/>
              <a:t>textual</a:t>
            </a:r>
            <a:r>
              <a:rPr lang="nb-NO" dirty="0" smtClean="0"/>
              <a:t> elements 20%</a:t>
            </a:r>
          </a:p>
          <a:p>
            <a:pPr marL="693738" lvl="1" indent="-457200" algn="r">
              <a:buNone/>
            </a:pPr>
            <a:endParaRPr lang="nb-NO" sz="2400" dirty="0" smtClean="0"/>
          </a:p>
          <a:p>
            <a:pPr marL="693738" lvl="1" indent="-457200" algn="r">
              <a:buNone/>
            </a:pPr>
            <a:r>
              <a:rPr lang="nb-NO" sz="2400" dirty="0" smtClean="0"/>
              <a:t>IEA PIRLS</a:t>
            </a:r>
            <a:endParaRPr lang="nb-N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Karakterer - sensur</a:t>
            </a:r>
            <a:endParaRPr lang="nb-NO" dirty="0"/>
          </a:p>
        </p:txBody>
      </p:sp>
      <p:pic>
        <p:nvPicPr>
          <p:cNvPr id="4" name="Plassholder for innhold 3" descr="test.tiff"/>
          <p:cNvPicPr>
            <a:picLocks noGrp="1" noChangeAspect="1"/>
          </p:cNvPicPr>
          <p:nvPr>
            <p:ph idx="1"/>
          </p:nvPr>
        </p:nvPicPr>
        <p:blipFill>
          <a:blip r:embed="rId3"/>
          <a:srcRect l="-7989" r="-7989"/>
          <a:stretch>
            <a:fillRect/>
          </a:stretch>
        </p:blipFill>
        <p:spPr>
          <a:xfrm>
            <a:off x="663562" y="1899358"/>
            <a:ext cx="8359075" cy="4474553"/>
          </a:xfrm>
        </p:spPr>
      </p:pic>
      <p:sp>
        <p:nvSpPr>
          <p:cNvPr id="5" name="TekstSylinder 4"/>
          <p:cNvSpPr txBox="1"/>
          <p:nvPr/>
        </p:nvSpPr>
        <p:spPr>
          <a:xfrm>
            <a:off x="900113" y="1899358"/>
            <a:ext cx="3839854" cy="34163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75000"/>
                <a:alpha val="97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b-NO" sz="2400" dirty="0" smtClean="0"/>
              <a:t>Vurderingskriterier og forholdet mellom dem:</a:t>
            </a:r>
          </a:p>
          <a:p>
            <a:endParaRPr lang="nb-NO" sz="2400" dirty="0" smtClean="0"/>
          </a:p>
          <a:p>
            <a:pPr>
              <a:buFont typeface="Arial"/>
              <a:buChar char="•"/>
            </a:pPr>
            <a:r>
              <a:rPr lang="nb-NO" sz="2400" dirty="0" smtClean="0"/>
              <a:t>Språk</a:t>
            </a:r>
          </a:p>
          <a:p>
            <a:pPr>
              <a:buFont typeface="Arial"/>
              <a:buChar char="•"/>
            </a:pPr>
            <a:r>
              <a:rPr lang="nb-NO" sz="2400" dirty="0" smtClean="0"/>
              <a:t>Struktur</a:t>
            </a:r>
          </a:p>
          <a:p>
            <a:pPr>
              <a:buFont typeface="Arial"/>
              <a:buChar char="•"/>
            </a:pPr>
            <a:r>
              <a:rPr lang="nb-NO" sz="2400" dirty="0" smtClean="0"/>
              <a:t>Innhold</a:t>
            </a:r>
          </a:p>
          <a:p>
            <a:endParaRPr lang="nb-NO" sz="2400" dirty="0" smtClean="0"/>
          </a:p>
          <a:p>
            <a:r>
              <a:rPr lang="nb-NO" sz="2400" i="1" dirty="0" smtClean="0"/>
              <a:t>Kapittel 7 i boka</a:t>
            </a:r>
          </a:p>
          <a:p>
            <a:endParaRPr lang="nb-NO" sz="2400" dirty="0" smtClean="0"/>
          </a:p>
        </p:txBody>
      </p:sp>
      <p:sp>
        <p:nvSpPr>
          <p:cNvPr id="6" name="Rektangel 5"/>
          <p:cNvSpPr/>
          <p:nvPr/>
        </p:nvSpPr>
        <p:spPr>
          <a:xfrm>
            <a:off x="2318302" y="2997952"/>
            <a:ext cx="3514368" cy="26776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buSzPts val="2400"/>
              <a:buFont typeface="Arial"/>
              <a:buChar char="•"/>
            </a:pPr>
            <a:endParaRPr lang="nb-NO" sz="2400" dirty="0" smtClean="0">
              <a:solidFill>
                <a:srgbClr val="000000"/>
              </a:solidFill>
            </a:endParaRPr>
          </a:p>
          <a:p>
            <a:pPr>
              <a:buSzPts val="2400"/>
              <a:buFont typeface="Arial"/>
              <a:buChar char="•"/>
            </a:pPr>
            <a:r>
              <a:rPr lang="nb-NO" sz="2400" dirty="0" smtClean="0">
                <a:solidFill>
                  <a:srgbClr val="000000"/>
                </a:solidFill>
              </a:rPr>
              <a:t>Kreativitet originalitet</a:t>
            </a:r>
          </a:p>
          <a:p>
            <a:pPr>
              <a:buSzPts val="2400"/>
              <a:buFont typeface="Arial"/>
              <a:buChar char="•"/>
            </a:pPr>
            <a:r>
              <a:rPr lang="nb-NO" sz="2400" dirty="0" err="1" smtClean="0">
                <a:solidFill>
                  <a:srgbClr val="000000"/>
                </a:solidFill>
              </a:rPr>
              <a:t>Higher</a:t>
            </a:r>
            <a:r>
              <a:rPr lang="nb-NO" sz="2400" dirty="0" smtClean="0">
                <a:solidFill>
                  <a:srgbClr val="000000"/>
                </a:solidFill>
              </a:rPr>
              <a:t> order </a:t>
            </a:r>
            <a:r>
              <a:rPr lang="nb-NO" sz="2400" dirty="0" err="1" smtClean="0">
                <a:solidFill>
                  <a:srgbClr val="000000"/>
                </a:solidFill>
              </a:rPr>
              <a:t>thinking</a:t>
            </a:r>
            <a:endParaRPr lang="nb-NO" sz="2400" dirty="0" smtClean="0">
              <a:solidFill>
                <a:srgbClr val="000000"/>
              </a:solidFill>
            </a:endParaRPr>
          </a:p>
          <a:p>
            <a:pPr>
              <a:buSzPts val="2400"/>
              <a:buFont typeface="Arial"/>
              <a:buChar char="•"/>
            </a:pPr>
            <a:r>
              <a:rPr lang="nb-NO" sz="2400" dirty="0" smtClean="0">
                <a:solidFill>
                  <a:srgbClr val="000000"/>
                </a:solidFill>
              </a:rPr>
              <a:t>Bruk av tidligere tekster</a:t>
            </a:r>
          </a:p>
          <a:p>
            <a:pPr>
              <a:buSzPts val="2400"/>
              <a:buFont typeface="Arial"/>
              <a:buChar char="•"/>
            </a:pPr>
            <a:r>
              <a:rPr lang="nb-NO" sz="2400" dirty="0" smtClean="0">
                <a:solidFill>
                  <a:srgbClr val="000000"/>
                </a:solidFill>
              </a:rPr>
              <a:t>Svarer på oppgaven</a:t>
            </a:r>
          </a:p>
          <a:p>
            <a:pPr>
              <a:buSzPts val="2400"/>
              <a:buFont typeface="Arial"/>
              <a:buChar char="•"/>
            </a:pPr>
            <a:r>
              <a:rPr lang="nb-NO" sz="2400" dirty="0" smtClean="0">
                <a:solidFill>
                  <a:srgbClr val="000000"/>
                </a:solidFill>
              </a:rPr>
              <a:t>Lengde på teksten</a:t>
            </a:r>
          </a:p>
          <a:p>
            <a:pPr>
              <a:buSzPts val="2400"/>
              <a:buFont typeface="Arial"/>
              <a:buChar char="•"/>
            </a:pPr>
            <a:endParaRPr lang="nb-NO" sz="2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a) </a:t>
            </a:r>
            <a:r>
              <a:rPr lang="nb-NO" dirty="0" err="1" smtClean="0"/>
              <a:t>focus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and </a:t>
            </a:r>
            <a:r>
              <a:rPr lang="nb-NO" dirty="0" err="1" smtClean="0"/>
              <a:t>retrieve</a:t>
            </a:r>
            <a:r>
              <a:rPr lang="nb-NO" dirty="0" smtClean="0"/>
              <a:t> </a:t>
            </a:r>
            <a:r>
              <a:rPr lang="nb-NO" dirty="0" err="1" smtClean="0"/>
              <a:t>explicitly</a:t>
            </a:r>
            <a:r>
              <a:rPr lang="nb-NO" dirty="0" smtClean="0"/>
              <a:t> </a:t>
            </a:r>
            <a:r>
              <a:rPr lang="nb-NO" dirty="0" err="1" smtClean="0"/>
              <a:t>stated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dirty="0" smtClean="0"/>
              <a:t>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1870558"/>
            <a:ext cx="7664610" cy="4187305"/>
          </a:xfrm>
        </p:spPr>
        <p:txBody>
          <a:bodyPr>
            <a:normAutofit fontScale="92500" lnSpcReduction="20000"/>
          </a:bodyPr>
          <a:lstStyle/>
          <a:p>
            <a:pPr marL="693738" lvl="1" indent="-457200">
              <a:buNone/>
            </a:pPr>
            <a:r>
              <a:rPr lang="nb-NO" dirty="0" smtClean="0"/>
              <a:t>20%</a:t>
            </a:r>
          </a:p>
          <a:p>
            <a:pPr marL="693738" lvl="1" indent="-457200"/>
            <a:r>
              <a:rPr lang="nb-NO" dirty="0" smtClean="0"/>
              <a:t>Basert på setningsnivå.</a:t>
            </a:r>
          </a:p>
          <a:p>
            <a:pPr marL="693738" lvl="1" indent="-457200"/>
            <a:r>
              <a:rPr lang="nb-NO" dirty="0" smtClean="0"/>
              <a:t>Meningen er tydelig uttrykt i teksten</a:t>
            </a:r>
          </a:p>
          <a:p>
            <a:pPr marL="693738" lvl="1" indent="-457200"/>
            <a:r>
              <a:rPr lang="nb-NO" dirty="0" smtClean="0"/>
              <a:t>Leseren må knytte spørsmålet til informasjonen i teksten</a:t>
            </a:r>
          </a:p>
          <a:p>
            <a:pPr marL="693738" lvl="1" indent="-457200">
              <a:buNone/>
            </a:pPr>
            <a:r>
              <a:rPr lang="nb-NO" dirty="0" err="1" smtClean="0"/>
              <a:t>Examples</a:t>
            </a:r>
            <a:r>
              <a:rPr lang="nb-NO" dirty="0" smtClean="0"/>
              <a:t>:</a:t>
            </a:r>
          </a:p>
          <a:p>
            <a:pPr marL="693738" lvl="1" indent="-457200"/>
            <a:r>
              <a:rPr lang="nb-NO" dirty="0" err="1" smtClean="0"/>
              <a:t>Identifying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dirty="0" smtClean="0"/>
              <a:t> </a:t>
            </a:r>
            <a:r>
              <a:rPr lang="nb-NO" dirty="0" err="1" smtClean="0"/>
              <a:t>that</a:t>
            </a:r>
            <a:r>
              <a:rPr lang="nb-NO" dirty="0" smtClean="0"/>
              <a:t> is relevant to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specific</a:t>
            </a:r>
            <a:r>
              <a:rPr lang="nb-NO" dirty="0" smtClean="0"/>
              <a:t> goal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reading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Looking</a:t>
            </a:r>
            <a:r>
              <a:rPr lang="nb-NO" dirty="0" smtClean="0"/>
              <a:t> for </a:t>
            </a:r>
            <a:r>
              <a:rPr lang="nb-NO" dirty="0" err="1" smtClean="0"/>
              <a:t>specific</a:t>
            </a:r>
            <a:r>
              <a:rPr lang="nb-NO" dirty="0" smtClean="0"/>
              <a:t> </a:t>
            </a:r>
            <a:r>
              <a:rPr lang="nb-NO" dirty="0" err="1" smtClean="0"/>
              <a:t>ideas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Searching</a:t>
            </a:r>
            <a:r>
              <a:rPr lang="nb-NO" dirty="0" smtClean="0"/>
              <a:t> for </a:t>
            </a:r>
            <a:r>
              <a:rPr lang="nb-NO" dirty="0" err="1" smtClean="0"/>
              <a:t>definition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words</a:t>
            </a:r>
            <a:r>
              <a:rPr lang="nb-NO" dirty="0" smtClean="0"/>
              <a:t> or </a:t>
            </a:r>
            <a:r>
              <a:rPr lang="nb-NO" dirty="0" err="1" smtClean="0"/>
              <a:t>phrases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Identifying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setting </a:t>
            </a:r>
            <a:r>
              <a:rPr lang="nb-NO" dirty="0" err="1" smtClean="0"/>
              <a:t>of</a:t>
            </a:r>
            <a:r>
              <a:rPr lang="nb-NO" dirty="0" smtClean="0"/>
              <a:t> a story</a:t>
            </a:r>
          </a:p>
          <a:p>
            <a:pPr marL="693738" lvl="1" indent="-457200"/>
            <a:r>
              <a:rPr lang="nb-NO" dirty="0" err="1" smtClean="0"/>
              <a:t>Finding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topic</a:t>
            </a:r>
            <a:r>
              <a:rPr lang="nb-NO" dirty="0" smtClean="0"/>
              <a:t> </a:t>
            </a:r>
            <a:r>
              <a:rPr lang="nb-NO" dirty="0" err="1" smtClean="0"/>
              <a:t>sentence</a:t>
            </a:r>
            <a:r>
              <a:rPr lang="nb-NO" dirty="0" smtClean="0"/>
              <a:t>, </a:t>
            </a:r>
            <a:r>
              <a:rPr lang="nb-NO" dirty="0" err="1" smtClean="0"/>
              <a:t>main</a:t>
            </a:r>
            <a:r>
              <a:rPr lang="nb-NO" dirty="0" smtClean="0"/>
              <a:t> </a:t>
            </a:r>
            <a:r>
              <a:rPr lang="nb-NO" dirty="0" err="1" smtClean="0"/>
              <a:t>idea</a:t>
            </a:r>
            <a:r>
              <a:rPr lang="nb-NO" dirty="0" smtClean="0"/>
              <a:t> </a:t>
            </a:r>
            <a:r>
              <a:rPr lang="nb-NO" dirty="0" err="1" smtClean="0"/>
              <a:t>ehen</a:t>
            </a:r>
            <a:r>
              <a:rPr lang="nb-NO" dirty="0" smtClean="0"/>
              <a:t> </a:t>
            </a:r>
            <a:r>
              <a:rPr lang="nb-NO" dirty="0" err="1" smtClean="0"/>
              <a:t>explicitly</a:t>
            </a:r>
            <a:r>
              <a:rPr lang="nb-NO" dirty="0" smtClean="0"/>
              <a:t> </a:t>
            </a:r>
            <a:r>
              <a:rPr lang="nb-NO" dirty="0" err="1" smtClean="0"/>
              <a:t>stated</a:t>
            </a:r>
            <a:endParaRPr lang="nb-NO" dirty="0" smtClean="0"/>
          </a:p>
          <a:p>
            <a:pPr marL="693738" lvl="1" indent="-457200" algn="r">
              <a:buNone/>
            </a:pPr>
            <a:endParaRPr lang="nb-NO" sz="2400" dirty="0" smtClean="0"/>
          </a:p>
          <a:p>
            <a:pPr marL="693738" lvl="1" indent="-457200" algn="r">
              <a:buNone/>
            </a:pPr>
            <a:r>
              <a:rPr lang="nb-NO" sz="2400" dirty="0" smtClean="0"/>
              <a:t>IEA PIRLS</a:t>
            </a:r>
            <a:endParaRPr lang="nb-N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b) make straight forward </a:t>
            </a:r>
            <a:r>
              <a:rPr lang="nb-NO" dirty="0" err="1" smtClean="0"/>
              <a:t>inference</a:t>
            </a:r>
            <a:r>
              <a:rPr lang="nb-NO" dirty="0" smtClean="0"/>
              <a:t>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1870558"/>
            <a:ext cx="7664610" cy="4444723"/>
          </a:xfrm>
        </p:spPr>
        <p:txBody>
          <a:bodyPr>
            <a:normAutofit fontScale="77500" lnSpcReduction="20000"/>
          </a:bodyPr>
          <a:lstStyle/>
          <a:p>
            <a:pPr marL="693738" lvl="1" indent="-457200">
              <a:buNone/>
            </a:pPr>
            <a:r>
              <a:rPr lang="nb-NO" dirty="0" smtClean="0"/>
              <a:t>30%</a:t>
            </a:r>
          </a:p>
          <a:p>
            <a:pPr marL="693738" lvl="1" indent="-457200"/>
            <a:r>
              <a:rPr lang="nb-NO" dirty="0" smtClean="0"/>
              <a:t>Basert på over setningsnivå</a:t>
            </a:r>
          </a:p>
          <a:p>
            <a:pPr marL="693738" lvl="1" indent="-457200"/>
            <a:r>
              <a:rPr lang="nb-NO" dirty="0" smtClean="0"/>
              <a:t>Fylle inn informasjonsgap i teksten</a:t>
            </a:r>
          </a:p>
          <a:p>
            <a:pPr marL="693738" lvl="1" indent="-457200"/>
            <a:r>
              <a:rPr lang="nb-NO" dirty="0" smtClean="0"/>
              <a:t>Sette sammen to ideer eller to informasjonsdeler</a:t>
            </a:r>
          </a:p>
          <a:p>
            <a:pPr marL="693738" lvl="1" indent="-457200"/>
            <a:r>
              <a:rPr lang="nb-NO" dirty="0" smtClean="0"/>
              <a:t>Informasjonen er eksplisitt tilgjengelig i teksten</a:t>
            </a:r>
          </a:p>
          <a:p>
            <a:pPr marL="693738" lvl="1" indent="-457200">
              <a:buNone/>
            </a:pPr>
            <a:r>
              <a:rPr lang="nb-NO" dirty="0" err="1" smtClean="0"/>
              <a:t>Examples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Inferring</a:t>
            </a:r>
            <a:r>
              <a:rPr lang="nb-NO" dirty="0" smtClean="0"/>
              <a:t> </a:t>
            </a:r>
            <a:r>
              <a:rPr lang="nb-NO" dirty="0" err="1" smtClean="0"/>
              <a:t>that</a:t>
            </a:r>
            <a:r>
              <a:rPr lang="nb-NO" dirty="0" smtClean="0"/>
              <a:t> </a:t>
            </a:r>
            <a:r>
              <a:rPr lang="nb-NO" dirty="0" err="1" smtClean="0"/>
              <a:t>one</a:t>
            </a:r>
            <a:r>
              <a:rPr lang="nb-NO" dirty="0" smtClean="0"/>
              <a:t> </a:t>
            </a:r>
            <a:r>
              <a:rPr lang="nb-NO" dirty="0" err="1" smtClean="0"/>
              <a:t>event</a:t>
            </a:r>
            <a:r>
              <a:rPr lang="nb-NO" dirty="0" smtClean="0"/>
              <a:t> </a:t>
            </a:r>
            <a:r>
              <a:rPr lang="nb-NO" dirty="0" err="1" smtClean="0"/>
              <a:t>caused</a:t>
            </a:r>
            <a:r>
              <a:rPr lang="nb-NO" dirty="0" smtClean="0"/>
              <a:t> </a:t>
            </a:r>
            <a:r>
              <a:rPr lang="nb-NO" dirty="0" err="1" smtClean="0"/>
              <a:t>another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Conclude</a:t>
            </a:r>
            <a:r>
              <a:rPr lang="nb-NO" dirty="0" smtClean="0"/>
              <a:t> </a:t>
            </a:r>
            <a:r>
              <a:rPr lang="nb-NO" dirty="0" err="1" smtClean="0"/>
              <a:t>what</a:t>
            </a:r>
            <a:r>
              <a:rPr lang="nb-NO" dirty="0" smtClean="0"/>
              <a:t> is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main</a:t>
            </a:r>
            <a:r>
              <a:rPr lang="nb-NO" dirty="0" smtClean="0"/>
              <a:t> </a:t>
            </a:r>
            <a:r>
              <a:rPr lang="nb-NO" dirty="0" err="1" smtClean="0"/>
              <a:t>point</a:t>
            </a:r>
            <a:r>
              <a:rPr lang="nb-NO" dirty="0" smtClean="0"/>
              <a:t> </a:t>
            </a:r>
            <a:r>
              <a:rPr lang="nb-NO" dirty="0" err="1" smtClean="0"/>
              <a:t>made</a:t>
            </a:r>
            <a:r>
              <a:rPr lang="nb-NO" dirty="0" smtClean="0"/>
              <a:t> by a series </a:t>
            </a:r>
            <a:r>
              <a:rPr lang="nb-NO" dirty="0" err="1" smtClean="0"/>
              <a:t>of</a:t>
            </a:r>
            <a:r>
              <a:rPr lang="nb-NO" dirty="0" smtClean="0"/>
              <a:t> arguments</a:t>
            </a:r>
          </a:p>
          <a:p>
            <a:pPr marL="693738" lvl="1" indent="-457200"/>
            <a:r>
              <a:rPr lang="nb-NO" dirty="0" smtClean="0"/>
              <a:t>(Lokal: En person beskrives på samme måte flere ganger og det danner et karaktertrekk. Global: Teksten beskriver et</a:t>
            </a:r>
            <a:r>
              <a:rPr lang="nb-NO" dirty="0" smtClean="0"/>
              <a:t> </a:t>
            </a:r>
            <a:r>
              <a:rPr lang="nb-NO" dirty="0" smtClean="0"/>
              <a:t>tema i </a:t>
            </a:r>
            <a:r>
              <a:rPr lang="nb-NO" dirty="0" smtClean="0"/>
              <a:t>flere </a:t>
            </a:r>
            <a:r>
              <a:rPr lang="nb-NO" dirty="0" smtClean="0"/>
              <a:t>sammenhenger)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Determine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referent </a:t>
            </a:r>
            <a:r>
              <a:rPr lang="nb-NO" dirty="0" err="1" smtClean="0"/>
              <a:t>of</a:t>
            </a:r>
            <a:r>
              <a:rPr lang="nb-NO" dirty="0" smtClean="0"/>
              <a:t> a </a:t>
            </a:r>
            <a:r>
              <a:rPr lang="nb-NO" dirty="0" err="1" smtClean="0"/>
              <a:t>pronoun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Identifying</a:t>
            </a:r>
            <a:r>
              <a:rPr lang="nb-NO" dirty="0" smtClean="0"/>
              <a:t> </a:t>
            </a:r>
            <a:r>
              <a:rPr lang="nb-NO" dirty="0" err="1" smtClean="0"/>
              <a:t>generalisations</a:t>
            </a:r>
            <a:r>
              <a:rPr lang="nb-NO" dirty="0" smtClean="0"/>
              <a:t> </a:t>
            </a:r>
            <a:r>
              <a:rPr lang="nb-NO" dirty="0" err="1" smtClean="0"/>
              <a:t>made</a:t>
            </a:r>
            <a:r>
              <a:rPr lang="nb-NO" dirty="0" smtClean="0"/>
              <a:t> in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text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Describing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relationship</a:t>
            </a:r>
            <a:r>
              <a:rPr lang="nb-NO" dirty="0" smtClean="0"/>
              <a:t> </a:t>
            </a:r>
            <a:r>
              <a:rPr lang="nb-NO" dirty="0" err="1" smtClean="0"/>
              <a:t>between</a:t>
            </a:r>
            <a:r>
              <a:rPr lang="nb-NO" dirty="0" smtClean="0"/>
              <a:t> </a:t>
            </a:r>
            <a:r>
              <a:rPr lang="nb-NO" dirty="0" err="1" smtClean="0"/>
              <a:t>two</a:t>
            </a:r>
            <a:r>
              <a:rPr lang="nb-NO" dirty="0" smtClean="0"/>
              <a:t> </a:t>
            </a:r>
            <a:r>
              <a:rPr lang="nb-NO" dirty="0" err="1" smtClean="0"/>
              <a:t>characters</a:t>
            </a:r>
            <a:endParaRPr lang="nb-NO" sz="2400" dirty="0" smtClean="0"/>
          </a:p>
          <a:p>
            <a:pPr marL="693738" lvl="1" indent="-457200">
              <a:buNone/>
            </a:pPr>
            <a:endParaRPr lang="nb-NO" sz="2400" dirty="0" smtClean="0"/>
          </a:p>
          <a:p>
            <a:pPr marL="693738" lvl="1" indent="-457200" algn="r">
              <a:buNone/>
            </a:pPr>
            <a:r>
              <a:rPr lang="nb-NO" sz="2400" dirty="0" smtClean="0"/>
              <a:t>IEA PIRLS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c) </a:t>
            </a:r>
            <a:r>
              <a:rPr lang="nb-NO" dirty="0" err="1" smtClean="0"/>
              <a:t>interprete</a:t>
            </a:r>
            <a:r>
              <a:rPr lang="nb-NO" dirty="0" smtClean="0"/>
              <a:t> and </a:t>
            </a:r>
            <a:r>
              <a:rPr lang="nb-NO" dirty="0" err="1" smtClean="0"/>
              <a:t>integrate</a:t>
            </a:r>
            <a:r>
              <a:rPr lang="nb-NO" dirty="0" smtClean="0"/>
              <a:t> </a:t>
            </a:r>
            <a:r>
              <a:rPr lang="nb-NO" dirty="0" err="1" smtClean="0"/>
              <a:t>ideas</a:t>
            </a:r>
            <a:r>
              <a:rPr lang="nb-NO" dirty="0" smtClean="0"/>
              <a:t> and </a:t>
            </a:r>
            <a:r>
              <a:rPr lang="nb-NO" dirty="0" err="1" smtClean="0"/>
              <a:t>information</a:t>
            </a:r>
            <a:r>
              <a:rPr lang="nb-NO" dirty="0" smtClean="0"/>
              <a:t>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1870558"/>
            <a:ext cx="7664610" cy="4187305"/>
          </a:xfrm>
        </p:spPr>
        <p:txBody>
          <a:bodyPr>
            <a:normAutofit fontScale="92500" lnSpcReduction="20000"/>
          </a:bodyPr>
          <a:lstStyle/>
          <a:p>
            <a:pPr marL="693738" lvl="1" indent="-457200">
              <a:buNone/>
            </a:pPr>
            <a:r>
              <a:rPr lang="nb-NO" dirty="0" smtClean="0"/>
              <a:t>30%</a:t>
            </a:r>
          </a:p>
          <a:p>
            <a:pPr marL="693738" lvl="1" indent="-457200"/>
            <a:r>
              <a:rPr lang="nb-NO" dirty="0" smtClean="0"/>
              <a:t>Basert på over setningsnivå.</a:t>
            </a:r>
          </a:p>
          <a:p>
            <a:pPr marL="693738" lvl="1" indent="-457200"/>
            <a:r>
              <a:rPr lang="nb-NO" dirty="0" smtClean="0"/>
              <a:t>Tolker og integrerer tekstelementer, ofte basert på egne erfaringer og kunnskap</a:t>
            </a:r>
          </a:p>
          <a:p>
            <a:pPr marL="693738" lvl="1" indent="-457200"/>
            <a:r>
              <a:rPr lang="nb-NO" dirty="0" smtClean="0"/>
              <a:t>Knytte detaljer til overordnede mål, tema, ideer…</a:t>
            </a:r>
          </a:p>
          <a:p>
            <a:pPr marL="693738" lvl="1" indent="-457200"/>
            <a:r>
              <a:rPr lang="nb-NO" dirty="0" smtClean="0"/>
              <a:t>Svarene gir en holistisk forståelse av teksten </a:t>
            </a:r>
          </a:p>
          <a:p>
            <a:pPr marL="693738" lvl="1" indent="-457200"/>
            <a:r>
              <a:rPr lang="nb-NO" dirty="0" smtClean="0"/>
              <a:t>Svarene varierer etter kunnskap og erfaringer</a:t>
            </a:r>
          </a:p>
          <a:p>
            <a:pPr marL="693738" lvl="1" indent="-457200">
              <a:buNone/>
            </a:pPr>
            <a:r>
              <a:rPr lang="nb-NO" dirty="0" err="1" smtClean="0"/>
              <a:t>Example</a:t>
            </a:r>
            <a:r>
              <a:rPr lang="nb-NO" dirty="0" smtClean="0"/>
              <a:t>:</a:t>
            </a:r>
          </a:p>
          <a:p>
            <a:pPr marL="693738" lvl="1" indent="-457200"/>
            <a:r>
              <a:rPr lang="nb-NO" dirty="0" err="1" smtClean="0"/>
              <a:t>Discerning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overall </a:t>
            </a:r>
            <a:r>
              <a:rPr lang="nb-NO" dirty="0" err="1" smtClean="0"/>
              <a:t>message</a:t>
            </a:r>
            <a:r>
              <a:rPr lang="nb-NO" dirty="0" smtClean="0"/>
              <a:t> or </a:t>
            </a:r>
            <a:r>
              <a:rPr lang="nb-NO" dirty="0" err="1" smtClean="0"/>
              <a:t>theme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a </a:t>
            </a:r>
            <a:r>
              <a:rPr lang="nb-NO" dirty="0" err="1" smtClean="0"/>
              <a:t>text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Considering</a:t>
            </a:r>
            <a:r>
              <a:rPr lang="nb-NO" dirty="0" smtClean="0"/>
              <a:t> an alternative to </a:t>
            </a:r>
            <a:r>
              <a:rPr lang="nb-NO" dirty="0" err="1" smtClean="0"/>
              <a:t>actions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characters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Comparing</a:t>
            </a:r>
            <a:r>
              <a:rPr lang="nb-NO" dirty="0" smtClean="0"/>
              <a:t> and </a:t>
            </a:r>
            <a:r>
              <a:rPr lang="nb-NO" dirty="0" err="1" smtClean="0"/>
              <a:t>contrsting</a:t>
            </a:r>
            <a:r>
              <a:rPr lang="nb-NO" dirty="0" smtClean="0"/>
              <a:t> </a:t>
            </a:r>
            <a:r>
              <a:rPr lang="nb-NO" dirty="0" err="1" smtClean="0"/>
              <a:t>text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Inferring</a:t>
            </a:r>
            <a:r>
              <a:rPr lang="nb-NO" dirty="0" smtClean="0"/>
              <a:t> a </a:t>
            </a:r>
            <a:r>
              <a:rPr lang="nb-NO" dirty="0" err="1" smtClean="0"/>
              <a:t>story’s</a:t>
            </a:r>
            <a:r>
              <a:rPr lang="nb-NO" dirty="0" smtClean="0"/>
              <a:t> </a:t>
            </a:r>
            <a:r>
              <a:rPr lang="nb-NO" dirty="0" err="1" smtClean="0"/>
              <a:t>mood</a:t>
            </a:r>
            <a:r>
              <a:rPr lang="nb-NO" dirty="0" smtClean="0"/>
              <a:t> or tone</a:t>
            </a:r>
          </a:p>
          <a:p>
            <a:pPr marL="693738" lvl="1" indent="-457200"/>
            <a:r>
              <a:rPr lang="nb-NO" dirty="0" err="1" smtClean="0"/>
              <a:t>Interpreting</a:t>
            </a:r>
            <a:r>
              <a:rPr lang="nb-NO" dirty="0" smtClean="0"/>
              <a:t> a </a:t>
            </a:r>
            <a:r>
              <a:rPr lang="nb-NO" dirty="0" err="1" smtClean="0"/>
              <a:t>real-world</a:t>
            </a:r>
            <a:r>
              <a:rPr lang="nb-NO" dirty="0" smtClean="0"/>
              <a:t> </a:t>
            </a:r>
            <a:r>
              <a:rPr lang="nb-NO" dirty="0" err="1" smtClean="0"/>
              <a:t>application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text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endParaRPr lang="nb-NO" dirty="0" smtClean="0"/>
          </a:p>
          <a:p>
            <a:pPr marL="693738" lvl="1" indent="-457200" algn="r">
              <a:buNone/>
            </a:pPr>
            <a:endParaRPr lang="nb-NO" sz="2400" dirty="0" smtClean="0"/>
          </a:p>
        </p:txBody>
      </p:sp>
      <p:sp>
        <p:nvSpPr>
          <p:cNvPr id="4" name="Rektangel 3"/>
          <p:cNvSpPr/>
          <p:nvPr/>
        </p:nvSpPr>
        <p:spPr>
          <a:xfrm>
            <a:off x="6851844" y="5827030"/>
            <a:ext cx="1712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93738" lvl="1" indent="-457200" algn="r" defTabSz="914400">
              <a:spcBef>
                <a:spcPts val="600"/>
              </a:spcBef>
              <a:buClr>
                <a:srgbClr val="7C8F97">
                  <a:lumMod val="60000"/>
                  <a:lumOff val="40000"/>
                </a:srgbClr>
              </a:buClr>
            </a:pPr>
            <a:r>
              <a:rPr lang="nb-NO" sz="24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IEA PIRLS</a:t>
            </a:r>
            <a:endParaRPr lang="nb-NO" sz="2200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39624" y="244158"/>
            <a:ext cx="8505359" cy="1339850"/>
          </a:xfrm>
        </p:spPr>
        <p:txBody>
          <a:bodyPr>
            <a:normAutofit fontScale="90000"/>
          </a:bodyPr>
          <a:lstStyle/>
          <a:p>
            <a:r>
              <a:rPr lang="nb-NO" dirty="0" smtClean="0"/>
              <a:t>d) </a:t>
            </a:r>
            <a:r>
              <a:rPr lang="nb-NO" dirty="0" err="1" smtClean="0"/>
              <a:t>examine</a:t>
            </a:r>
            <a:r>
              <a:rPr lang="nb-NO" dirty="0" smtClean="0"/>
              <a:t> and </a:t>
            </a:r>
            <a:r>
              <a:rPr lang="nb-NO" dirty="0" err="1" smtClean="0"/>
              <a:t>evaluate</a:t>
            </a:r>
            <a:r>
              <a:rPr lang="nb-NO" dirty="0" smtClean="0"/>
              <a:t> </a:t>
            </a:r>
            <a:r>
              <a:rPr lang="nb-NO" dirty="0" err="1" smtClean="0"/>
              <a:t>content</a:t>
            </a:r>
            <a:r>
              <a:rPr lang="nb-NO" dirty="0" smtClean="0"/>
              <a:t>, </a:t>
            </a:r>
            <a:r>
              <a:rPr lang="nb-NO" dirty="0" err="1" smtClean="0"/>
              <a:t>language</a:t>
            </a:r>
            <a:r>
              <a:rPr lang="nb-NO" dirty="0" smtClean="0"/>
              <a:t> and </a:t>
            </a:r>
            <a:r>
              <a:rPr lang="nb-NO" dirty="0" err="1" smtClean="0"/>
              <a:t>textual</a:t>
            </a:r>
            <a:r>
              <a:rPr lang="nb-NO" dirty="0" smtClean="0"/>
              <a:t> elements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1870558"/>
            <a:ext cx="7664610" cy="4187305"/>
          </a:xfrm>
        </p:spPr>
        <p:txBody>
          <a:bodyPr>
            <a:normAutofit fontScale="92500" lnSpcReduction="20000"/>
          </a:bodyPr>
          <a:lstStyle/>
          <a:p>
            <a:pPr marL="693738" lvl="1" indent="-457200">
              <a:buNone/>
            </a:pPr>
            <a:r>
              <a:rPr lang="nb-NO" dirty="0" smtClean="0"/>
              <a:t>20%</a:t>
            </a:r>
          </a:p>
          <a:p>
            <a:pPr marL="693738" lvl="1" indent="-457200"/>
            <a:r>
              <a:rPr lang="nb-NO" dirty="0" smtClean="0"/>
              <a:t>Basert på teksten og analyse av den (ikke mening)</a:t>
            </a:r>
          </a:p>
          <a:p>
            <a:pPr marL="693738" lvl="1" indent="-457200"/>
            <a:r>
              <a:rPr lang="nb-NO" dirty="0" smtClean="0"/>
              <a:t>Basert på kunnskap om verden og tekster</a:t>
            </a:r>
          </a:p>
          <a:p>
            <a:pPr marL="693738" lvl="1" indent="-457200"/>
            <a:r>
              <a:rPr lang="nb-NO" dirty="0" smtClean="0"/>
              <a:t>Innhold: aksepterer, avviser eller er nøytral til innholdet</a:t>
            </a:r>
          </a:p>
          <a:p>
            <a:pPr marL="693738" lvl="1" indent="-457200"/>
            <a:r>
              <a:rPr lang="nb-NO" dirty="0" smtClean="0"/>
              <a:t>Struktur: sjanger, tekstoppbygging, konvensjoner, </a:t>
            </a:r>
          </a:p>
          <a:p>
            <a:pPr marL="693738" lvl="1" indent="-457200"/>
            <a:r>
              <a:rPr lang="nb-NO" dirty="0" smtClean="0"/>
              <a:t>Språk: god kjennskap til språket er nødvendig</a:t>
            </a:r>
          </a:p>
          <a:p>
            <a:pPr marL="693738" lvl="1" indent="-457200"/>
            <a:r>
              <a:rPr lang="nb-NO" dirty="0" smtClean="0"/>
              <a:t>Forfatterens: hensikt, perspektiv eller ferdighet</a:t>
            </a:r>
          </a:p>
          <a:p>
            <a:pPr marL="693738" lvl="1" indent="-457200">
              <a:buNone/>
            </a:pPr>
            <a:r>
              <a:rPr lang="nb-NO" dirty="0" err="1" smtClean="0"/>
              <a:t>Example</a:t>
            </a:r>
            <a:r>
              <a:rPr lang="nb-NO" dirty="0" smtClean="0"/>
              <a:t>:</a:t>
            </a:r>
          </a:p>
          <a:p>
            <a:pPr marL="693738" lvl="1" indent="-457200"/>
            <a:r>
              <a:rPr lang="nb-NO" dirty="0" err="1" smtClean="0"/>
              <a:t>Evaluate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likelihood</a:t>
            </a:r>
            <a:r>
              <a:rPr lang="nb-NO" dirty="0" smtClean="0"/>
              <a:t> </a:t>
            </a:r>
            <a:r>
              <a:rPr lang="nb-NO" dirty="0" err="1" smtClean="0"/>
              <a:t>that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event</a:t>
            </a:r>
            <a:r>
              <a:rPr lang="nb-NO" dirty="0" smtClean="0"/>
              <a:t> </a:t>
            </a:r>
            <a:r>
              <a:rPr lang="nb-NO" dirty="0" err="1" smtClean="0"/>
              <a:t>could</a:t>
            </a:r>
            <a:r>
              <a:rPr lang="nb-NO" dirty="0" smtClean="0"/>
              <a:t> </a:t>
            </a:r>
            <a:r>
              <a:rPr lang="nb-NO" dirty="0" err="1" smtClean="0"/>
              <a:t>really</a:t>
            </a:r>
            <a:r>
              <a:rPr lang="nb-NO" dirty="0" smtClean="0"/>
              <a:t> </a:t>
            </a:r>
            <a:r>
              <a:rPr lang="nb-NO" dirty="0" err="1" smtClean="0"/>
              <a:t>happen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Describe</a:t>
            </a:r>
            <a:r>
              <a:rPr lang="nb-NO" dirty="0" smtClean="0"/>
              <a:t> </a:t>
            </a:r>
            <a:r>
              <a:rPr lang="nb-NO" dirty="0" err="1" smtClean="0"/>
              <a:t>how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author</a:t>
            </a:r>
            <a:r>
              <a:rPr lang="nb-NO" dirty="0" smtClean="0"/>
              <a:t> </a:t>
            </a:r>
            <a:r>
              <a:rPr lang="nb-NO" dirty="0" err="1" smtClean="0"/>
              <a:t>devised</a:t>
            </a:r>
            <a:r>
              <a:rPr lang="nb-NO" dirty="0" smtClean="0"/>
              <a:t> a </a:t>
            </a:r>
            <a:r>
              <a:rPr lang="nb-NO" dirty="0" err="1" smtClean="0"/>
              <a:t>surprise</a:t>
            </a:r>
            <a:r>
              <a:rPr lang="nb-NO" dirty="0" smtClean="0"/>
              <a:t> ending</a:t>
            </a:r>
          </a:p>
          <a:p>
            <a:pPr marL="693738" lvl="1" indent="-457200"/>
            <a:r>
              <a:rPr lang="nb-NO" dirty="0" err="1" smtClean="0"/>
              <a:t>Judging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completeness</a:t>
            </a:r>
            <a:r>
              <a:rPr lang="nb-NO" dirty="0" smtClean="0"/>
              <a:t> or </a:t>
            </a:r>
            <a:r>
              <a:rPr lang="nb-NO" dirty="0" err="1" smtClean="0"/>
              <a:t>clarity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dirty="0" smtClean="0"/>
              <a:t> in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text</a:t>
            </a:r>
            <a:endParaRPr lang="nb-NO" dirty="0" smtClean="0"/>
          </a:p>
          <a:p>
            <a:pPr marL="693738" lvl="1" indent="-457200"/>
            <a:r>
              <a:rPr lang="nb-NO" dirty="0" err="1" smtClean="0"/>
              <a:t>Determining</a:t>
            </a:r>
            <a:r>
              <a:rPr lang="nb-NO" dirty="0" smtClean="0"/>
              <a:t> an </a:t>
            </a:r>
            <a:r>
              <a:rPr lang="nb-NO" dirty="0" err="1" smtClean="0"/>
              <a:t>author’s</a:t>
            </a:r>
            <a:r>
              <a:rPr lang="nb-NO" dirty="0" smtClean="0"/>
              <a:t> </a:t>
            </a:r>
            <a:r>
              <a:rPr lang="nb-NO" dirty="0" err="1" smtClean="0"/>
              <a:t>perspective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central</a:t>
            </a:r>
            <a:r>
              <a:rPr lang="nb-NO" dirty="0" smtClean="0"/>
              <a:t> </a:t>
            </a:r>
            <a:r>
              <a:rPr lang="nb-NO" dirty="0" err="1" smtClean="0"/>
              <a:t>topic</a:t>
            </a:r>
            <a:endParaRPr lang="nb-NO" dirty="0" smtClean="0"/>
          </a:p>
        </p:txBody>
      </p:sp>
      <p:sp>
        <p:nvSpPr>
          <p:cNvPr id="4" name="Rektangel 3"/>
          <p:cNvSpPr/>
          <p:nvPr/>
        </p:nvSpPr>
        <p:spPr>
          <a:xfrm>
            <a:off x="6851844" y="6057863"/>
            <a:ext cx="1712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93738" lvl="1" indent="-457200" algn="r" defTabSz="914400">
              <a:spcBef>
                <a:spcPts val="600"/>
              </a:spcBef>
              <a:buClr>
                <a:srgbClr val="7C8F97">
                  <a:lumMod val="60000"/>
                  <a:lumOff val="40000"/>
                </a:srgbClr>
              </a:buClr>
            </a:pPr>
            <a:r>
              <a:rPr lang="nb-NO" sz="24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IEA PIRLS</a:t>
            </a:r>
            <a:endParaRPr lang="nb-NO" sz="2200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PROCESS- OECD PISA</a:t>
            </a:r>
            <a:endParaRPr lang="nb-NO" dirty="0"/>
          </a:p>
        </p:txBody>
      </p:sp>
      <p:pic>
        <p:nvPicPr>
          <p:cNvPr id="4" name="Picture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884" y="1296957"/>
            <a:ext cx="8147517" cy="4769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Metakognisjon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1887719"/>
            <a:ext cx="7738143" cy="449620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nb-NO" sz="3789" i="1" dirty="0" smtClean="0"/>
              <a:t>”Kunnskap om  og ferdigheter i å bruke strategier når du leser tekster i en viss hensikt”</a:t>
            </a:r>
            <a:r>
              <a:rPr lang="nb-NO" sz="3789" dirty="0" smtClean="0"/>
              <a:t>. PISA 2009</a:t>
            </a:r>
          </a:p>
          <a:p>
            <a:pPr>
              <a:buNone/>
            </a:pPr>
            <a:r>
              <a:rPr lang="nb-NO" sz="3789" dirty="0" smtClean="0"/>
              <a:t>	Leseren spiller en </a:t>
            </a:r>
            <a:r>
              <a:rPr lang="nb-NO" sz="3789" u="sng" dirty="0" smtClean="0"/>
              <a:t>aktiv rolle </a:t>
            </a:r>
            <a:r>
              <a:rPr lang="nb-NO" sz="3789" dirty="0" smtClean="0"/>
              <a:t>i lesingen ved å sammenstille informasjon, fylle inn hull i teksten og skape makrostrukturer:</a:t>
            </a:r>
          </a:p>
          <a:p>
            <a:pPr>
              <a:buNone/>
            </a:pPr>
            <a:endParaRPr lang="nb-NO" sz="3789" dirty="0" smtClean="0"/>
          </a:p>
          <a:p>
            <a:pPr lvl="1"/>
            <a:r>
              <a:rPr lang="nb-NO" sz="3589" dirty="0" smtClean="0"/>
              <a:t>Kunnskap om </a:t>
            </a:r>
            <a:r>
              <a:rPr lang="nb-NO" sz="3589" b="1" dirty="0" smtClean="0"/>
              <a:t>språk</a:t>
            </a:r>
            <a:r>
              <a:rPr lang="nb-NO" sz="3589" dirty="0" smtClean="0"/>
              <a:t>, </a:t>
            </a:r>
            <a:r>
              <a:rPr lang="nb-NO" sz="3589" b="1" dirty="0" smtClean="0"/>
              <a:t>struktur</a:t>
            </a:r>
            <a:r>
              <a:rPr lang="nb-NO" sz="3589" dirty="0" smtClean="0"/>
              <a:t> og </a:t>
            </a:r>
            <a:r>
              <a:rPr lang="nb-NO" sz="3589" b="1" dirty="0" smtClean="0"/>
              <a:t>innhold</a:t>
            </a:r>
            <a:r>
              <a:rPr lang="nb-NO" sz="3589" dirty="0" smtClean="0"/>
              <a:t> ( PISA 2009):</a:t>
            </a:r>
          </a:p>
          <a:p>
            <a:pPr lvl="1"/>
            <a:r>
              <a:rPr lang="nb-NO" sz="3589" dirty="0" smtClean="0"/>
              <a:t>Identifisere viktig informasjon</a:t>
            </a:r>
          </a:p>
          <a:p>
            <a:pPr lvl="1"/>
            <a:r>
              <a:rPr lang="nb-NO" sz="3589" dirty="0" smtClean="0"/>
              <a:t>Bruke tidligere tekstinformasjon</a:t>
            </a:r>
          </a:p>
          <a:p>
            <a:pPr lvl="1"/>
            <a:r>
              <a:rPr lang="nb-NO" sz="3589" dirty="0" smtClean="0"/>
              <a:t>Hente og bruke kunnskap fra langtidsminnet</a:t>
            </a:r>
          </a:p>
          <a:p>
            <a:pPr lvl="1"/>
            <a:r>
              <a:rPr lang="nb-NO" sz="3589" dirty="0" smtClean="0"/>
              <a:t>Velge riktig leseprosess for oppgavene og å bruke tekstinnholdet videre i nye sammenhenger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eaching_Content_Is_Teaching_Reading.mp4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67279" y="702519"/>
            <a:ext cx="6683308" cy="5012481"/>
          </a:xfrm>
          <a:prstGeom prst="rect">
            <a:avLst/>
          </a:prstGeom>
        </p:spPr>
      </p:pic>
      <p:sp>
        <p:nvSpPr>
          <p:cNvPr id="6" name="TekstSylinder 5"/>
          <p:cNvSpPr txBox="1"/>
          <p:nvPr/>
        </p:nvSpPr>
        <p:spPr>
          <a:xfrm>
            <a:off x="1080931" y="5980355"/>
            <a:ext cx="3229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Dan </a:t>
            </a:r>
            <a:r>
              <a:rPr lang="nb-NO" dirty="0" err="1" smtClean="0"/>
              <a:t>Willingham</a:t>
            </a:r>
            <a:r>
              <a:rPr lang="nb-NO" dirty="0" smtClean="0"/>
              <a:t>, </a:t>
            </a:r>
            <a:r>
              <a:rPr lang="nb-NO" dirty="0" err="1" smtClean="0"/>
              <a:t>Youtube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65792" y="244158"/>
            <a:ext cx="8593958" cy="1339850"/>
          </a:xfrm>
          <a:solidFill>
            <a:schemeClr val="tx2"/>
          </a:solidFill>
        </p:spPr>
        <p:txBody>
          <a:bodyPr/>
          <a:lstStyle/>
          <a:p>
            <a:r>
              <a:rPr lang="nb-NO" dirty="0" smtClean="0">
                <a:solidFill>
                  <a:srgbClr val="6B5B32"/>
                </a:solidFill>
              </a:rPr>
              <a:t>3 </a:t>
            </a:r>
            <a:r>
              <a:rPr lang="nb-NO" dirty="0" err="1" smtClean="0">
                <a:solidFill>
                  <a:srgbClr val="6B5B32"/>
                </a:solidFill>
              </a:rPr>
              <a:t>Product</a:t>
            </a:r>
            <a:endParaRPr lang="nb-NO" dirty="0">
              <a:solidFill>
                <a:srgbClr val="6B5B32"/>
              </a:solidFill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1853398"/>
            <a:ext cx="7345363" cy="452648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nb-NO" sz="3692" b="1" dirty="0" smtClean="0"/>
              <a:t>Tekstforståelsen, meningspotensialet </a:t>
            </a:r>
            <a:r>
              <a:rPr lang="nb-NO" sz="3692" dirty="0" smtClean="0"/>
              <a:t>(</a:t>
            </a:r>
            <a:r>
              <a:rPr lang="nb-NO" sz="3692" dirty="0" err="1" smtClean="0"/>
              <a:t>individual</a:t>
            </a:r>
            <a:r>
              <a:rPr lang="nb-NO" sz="3692" dirty="0" smtClean="0"/>
              <a:t> </a:t>
            </a:r>
            <a:r>
              <a:rPr lang="nb-NO" sz="3692" dirty="0" err="1" smtClean="0"/>
              <a:t>variation</a:t>
            </a:r>
            <a:r>
              <a:rPr lang="nb-NO" sz="3692" dirty="0" smtClean="0"/>
              <a:t>)</a:t>
            </a:r>
          </a:p>
          <a:p>
            <a:pPr lvl="1"/>
            <a:r>
              <a:rPr lang="nb-NO" sz="3692" dirty="0" smtClean="0"/>
              <a:t>Hvor godt leser eleven (target </a:t>
            </a:r>
            <a:r>
              <a:rPr lang="nb-NO" sz="3692" dirty="0" err="1" smtClean="0"/>
              <a:t>language</a:t>
            </a:r>
            <a:r>
              <a:rPr lang="nb-NO" sz="3692" dirty="0" smtClean="0"/>
              <a:t> </a:t>
            </a:r>
            <a:r>
              <a:rPr lang="nb-NO" sz="3692" dirty="0" err="1" smtClean="0"/>
              <a:t>use</a:t>
            </a:r>
            <a:r>
              <a:rPr lang="nb-NO" sz="3692" dirty="0" smtClean="0"/>
              <a:t> </a:t>
            </a:r>
            <a:r>
              <a:rPr lang="nb-NO" sz="3692" dirty="0" err="1" smtClean="0"/>
              <a:t>situation</a:t>
            </a:r>
            <a:r>
              <a:rPr lang="nb-NO" sz="3692" dirty="0" smtClean="0"/>
              <a:t>)</a:t>
            </a:r>
          </a:p>
          <a:p>
            <a:pPr lvl="1"/>
            <a:r>
              <a:rPr lang="nb-NO" sz="3692" dirty="0" smtClean="0"/>
              <a:t>Hvor effektivt leser leseren en tekst i en spesiell hensikt</a:t>
            </a:r>
          </a:p>
          <a:p>
            <a:pPr lvl="1"/>
            <a:endParaRPr lang="nb-NO" sz="3692" dirty="0" smtClean="0"/>
          </a:p>
          <a:p>
            <a:pPr lvl="1"/>
            <a:r>
              <a:rPr lang="nb-NO" sz="3492" dirty="0" err="1" smtClean="0"/>
              <a:t>Construct</a:t>
            </a:r>
            <a:r>
              <a:rPr lang="nb-NO" sz="3492" dirty="0" smtClean="0"/>
              <a:t> </a:t>
            </a:r>
            <a:r>
              <a:rPr lang="nb-NO" sz="3492" dirty="0" err="1" smtClean="0"/>
              <a:t>of</a:t>
            </a:r>
            <a:r>
              <a:rPr lang="nb-NO" sz="3492" dirty="0" smtClean="0"/>
              <a:t> </a:t>
            </a:r>
            <a:r>
              <a:rPr lang="nb-NO" sz="3492" dirty="0" err="1" smtClean="0"/>
              <a:t>reading</a:t>
            </a:r>
            <a:r>
              <a:rPr lang="nb-NO" sz="3492" dirty="0" smtClean="0"/>
              <a:t> ( hva består lesing i)</a:t>
            </a:r>
          </a:p>
          <a:p>
            <a:pPr lvl="1"/>
            <a:r>
              <a:rPr lang="nb-NO" sz="3492" dirty="0" err="1" smtClean="0"/>
              <a:t>Construct</a:t>
            </a:r>
            <a:r>
              <a:rPr lang="nb-NO" sz="3492" dirty="0" smtClean="0"/>
              <a:t> </a:t>
            </a:r>
            <a:r>
              <a:rPr lang="nb-NO" sz="3492" dirty="0" err="1" smtClean="0"/>
              <a:t>of</a:t>
            </a:r>
            <a:r>
              <a:rPr lang="nb-NO" sz="3492" dirty="0" smtClean="0"/>
              <a:t> test/VFL,VAL ( hva er hensikten med lesingen?)</a:t>
            </a:r>
          </a:p>
          <a:p>
            <a:pPr marL="693738" lvl="1" indent="-457200">
              <a:buFont typeface="Arial"/>
              <a:buChar char="•"/>
            </a:pPr>
            <a:endParaRPr lang="nb-NO" dirty="0" smtClean="0"/>
          </a:p>
          <a:p>
            <a:pPr marL="693738" lvl="1" indent="-457200">
              <a:buNone/>
            </a:pPr>
            <a:r>
              <a:rPr lang="nb-NO" dirty="0" smtClean="0"/>
              <a:t>	</a:t>
            </a:r>
            <a:r>
              <a:rPr lang="nb-NO" sz="2857" dirty="0" smtClean="0">
                <a:solidFill>
                  <a:srgbClr val="6B5B32"/>
                </a:solidFill>
              </a:rPr>
              <a:t>Kommer fra en teori om lesing som realiseres gjennom teksten du velger, oppgavene du gir, forståelsen de innebærer og hvordan du vurderer produktet til slutt. COE, European </a:t>
            </a:r>
            <a:r>
              <a:rPr lang="nb-NO" sz="2857" dirty="0" err="1" smtClean="0">
                <a:solidFill>
                  <a:srgbClr val="6B5B32"/>
                </a:solidFill>
              </a:rPr>
              <a:t>Comission</a:t>
            </a:r>
            <a:endParaRPr lang="nb-NO" sz="2857" dirty="0" smtClean="0">
              <a:solidFill>
                <a:srgbClr val="6B5B32"/>
              </a:solidFill>
            </a:endParaRPr>
          </a:p>
          <a:p>
            <a:pPr marL="693738" lvl="1" indent="-457200">
              <a:buNone/>
            </a:pPr>
            <a:endParaRPr lang="nb-NO" dirty="0" smtClean="0"/>
          </a:p>
          <a:p>
            <a:pPr marL="693738" lvl="1" indent="-457200">
              <a:buNone/>
            </a:pPr>
            <a:endParaRPr lang="nb-NO" b="1" dirty="0" smtClean="0">
              <a:solidFill>
                <a:srgbClr val="6B5B32"/>
              </a:solidFill>
            </a:endParaRPr>
          </a:p>
        </p:txBody>
      </p:sp>
      <p:sp>
        <p:nvSpPr>
          <p:cNvPr id="4" name="Rektangel 3"/>
          <p:cNvSpPr/>
          <p:nvPr/>
        </p:nvSpPr>
        <p:spPr>
          <a:xfrm>
            <a:off x="1234457" y="5918213"/>
            <a:ext cx="76252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400" dirty="0" smtClean="0">
                <a:solidFill>
                  <a:srgbClr val="6B5B32"/>
                </a:solidFill>
              </a:rPr>
              <a:t>Skal språket testes ( språktest) + leseferdigheten?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95324" y="244158"/>
            <a:ext cx="8564425" cy="1339850"/>
          </a:xfrm>
          <a:solidFill>
            <a:schemeClr val="tx2"/>
          </a:solidFill>
        </p:spPr>
        <p:txBody>
          <a:bodyPr/>
          <a:lstStyle/>
          <a:p>
            <a:r>
              <a:rPr lang="nb-NO" dirty="0" smtClean="0">
                <a:solidFill>
                  <a:schemeClr val="accent4">
                    <a:lumMod val="50000"/>
                  </a:schemeClr>
                </a:solidFill>
              </a:rPr>
              <a:t>4 </a:t>
            </a:r>
            <a:r>
              <a:rPr lang="nb-NO" dirty="0" err="1" smtClean="0">
                <a:solidFill>
                  <a:schemeClr val="accent4">
                    <a:lumMod val="50000"/>
                  </a:schemeClr>
                </a:solidFill>
              </a:rPr>
              <a:t>Behaviours</a:t>
            </a:r>
            <a:r>
              <a:rPr lang="nb-NO" dirty="0" smtClean="0">
                <a:solidFill>
                  <a:schemeClr val="accent4">
                    <a:lumMod val="50000"/>
                  </a:schemeClr>
                </a:solidFill>
              </a:rPr>
              <a:t> and </a:t>
            </a:r>
            <a:r>
              <a:rPr lang="nb-NO" dirty="0" err="1" smtClean="0">
                <a:solidFill>
                  <a:schemeClr val="accent4">
                    <a:lumMod val="50000"/>
                  </a:schemeClr>
                </a:solidFill>
              </a:rPr>
              <a:t>attitudes</a:t>
            </a:r>
            <a:endParaRPr lang="nb-NO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2156163"/>
            <a:ext cx="7345363" cy="3931920"/>
          </a:xfrm>
        </p:spPr>
        <p:txBody>
          <a:bodyPr>
            <a:normAutofit fontScale="92500" lnSpcReduction="10000"/>
          </a:bodyPr>
          <a:lstStyle/>
          <a:p>
            <a:r>
              <a:rPr lang="nb-NO" sz="2600" dirty="0" err="1" smtClean="0">
                <a:solidFill>
                  <a:srgbClr val="6B5B32"/>
                </a:solidFill>
              </a:rPr>
              <a:t>Reading</a:t>
            </a:r>
            <a:r>
              <a:rPr lang="nb-NO" sz="2600" dirty="0" smtClean="0">
                <a:solidFill>
                  <a:srgbClr val="6B5B32"/>
                </a:solidFill>
              </a:rPr>
              <a:t> </a:t>
            </a:r>
            <a:r>
              <a:rPr lang="nb-NO" sz="2600" dirty="0" err="1" smtClean="0">
                <a:solidFill>
                  <a:srgbClr val="6B5B32"/>
                </a:solidFill>
              </a:rPr>
              <a:t>literacy</a:t>
            </a:r>
            <a:r>
              <a:rPr lang="nb-NO" sz="2600" dirty="0" smtClean="0">
                <a:solidFill>
                  <a:srgbClr val="6B5B32"/>
                </a:solidFill>
              </a:rPr>
              <a:t> </a:t>
            </a:r>
            <a:r>
              <a:rPr lang="nb-NO" sz="2600" dirty="0" err="1" smtClean="0">
                <a:solidFill>
                  <a:srgbClr val="6B5B32"/>
                </a:solidFill>
              </a:rPr>
              <a:t>behaviours</a:t>
            </a:r>
            <a:r>
              <a:rPr lang="nb-NO" sz="2600" dirty="0" smtClean="0">
                <a:solidFill>
                  <a:srgbClr val="6B5B32"/>
                </a:solidFill>
              </a:rPr>
              <a:t> </a:t>
            </a:r>
          </a:p>
          <a:p>
            <a:pPr marL="693738" lvl="1" indent="-457200">
              <a:buNone/>
            </a:pPr>
            <a:r>
              <a:rPr lang="nb-NO" dirty="0" smtClean="0">
                <a:solidFill>
                  <a:srgbClr val="6B5B32"/>
                </a:solidFill>
              </a:rPr>
              <a:t>	I fremmedspråk kan ikke elevene bruke sine L1 lesestrategier i særlig grad før de har nådd et nivå hvor de fungerer språklig. Nivået for bruk av strategier avhenger av kunnskaper og tekstens tema. </a:t>
            </a:r>
          </a:p>
          <a:p>
            <a:pPr marL="457200" indent="-457200">
              <a:buFont typeface="Arial"/>
              <a:buChar char="•"/>
            </a:pPr>
            <a:r>
              <a:rPr lang="nb-NO" dirty="0" err="1" smtClean="0">
                <a:solidFill>
                  <a:srgbClr val="6B5B32"/>
                </a:solidFill>
              </a:rPr>
              <a:t>Reading</a:t>
            </a:r>
            <a:r>
              <a:rPr lang="nb-NO" dirty="0" smtClean="0">
                <a:solidFill>
                  <a:srgbClr val="6B5B32"/>
                </a:solidFill>
              </a:rPr>
              <a:t> </a:t>
            </a:r>
            <a:r>
              <a:rPr lang="nb-NO" dirty="0" err="1" smtClean="0">
                <a:solidFill>
                  <a:srgbClr val="6B5B32"/>
                </a:solidFill>
              </a:rPr>
              <a:t>literacy</a:t>
            </a:r>
            <a:r>
              <a:rPr lang="nb-NO" dirty="0" smtClean="0">
                <a:solidFill>
                  <a:srgbClr val="6B5B32"/>
                </a:solidFill>
              </a:rPr>
              <a:t> </a:t>
            </a:r>
            <a:r>
              <a:rPr lang="nb-NO" dirty="0" err="1" smtClean="0">
                <a:solidFill>
                  <a:srgbClr val="6B5B32"/>
                </a:solidFill>
              </a:rPr>
              <a:t>attitudes</a:t>
            </a:r>
            <a:endParaRPr lang="nb-NO" dirty="0" smtClean="0">
              <a:solidFill>
                <a:srgbClr val="6B5B32"/>
              </a:solidFill>
            </a:endParaRPr>
          </a:p>
          <a:p>
            <a:pPr marL="693738" lvl="1" indent="-457200">
              <a:buNone/>
            </a:pPr>
            <a:r>
              <a:rPr lang="nb-NO" dirty="0" smtClean="0">
                <a:solidFill>
                  <a:srgbClr val="6B5B32"/>
                </a:solidFill>
              </a:rPr>
              <a:t>	Leserens holdning og interesse for teksten er avgjørende for leseforståelsen. Mange er nervøse før en test.</a:t>
            </a:r>
          </a:p>
          <a:p>
            <a:pPr marL="693738" lvl="1" indent="-457200">
              <a:buFont typeface="Arial"/>
              <a:buChar char="•"/>
            </a:pPr>
            <a:endParaRPr lang="nb-NO" dirty="0" smtClean="0"/>
          </a:p>
          <a:p>
            <a:pPr marL="693738" lvl="1" indent="-457200">
              <a:buNone/>
            </a:pPr>
            <a:r>
              <a:rPr lang="nb-NO" dirty="0" smtClean="0"/>
              <a:t>	</a:t>
            </a:r>
          </a:p>
          <a:p>
            <a:pPr marL="693738" lvl="1" indent="-457200">
              <a:buNone/>
            </a:pPr>
            <a:r>
              <a:rPr lang="nb-NO" dirty="0" smtClean="0"/>
              <a:t>	</a:t>
            </a:r>
            <a:endParaRPr lang="nb-NO" b="1" dirty="0" smtClean="0">
              <a:solidFill>
                <a:srgbClr val="6B5B32"/>
              </a:solidFill>
            </a:endParaRPr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4294967295"/>
          </p:nvPr>
        </p:nvSpPr>
        <p:spPr>
          <a:xfrm>
            <a:off x="686551" y="909538"/>
            <a:ext cx="7788062" cy="5114004"/>
          </a:xfrm>
          <a:ln>
            <a:solidFill>
              <a:schemeClr val="tx2">
                <a:lumMod val="90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GB" dirty="0" smtClean="0"/>
              <a:t>	Current research suggests that </a:t>
            </a:r>
            <a:r>
              <a:rPr lang="en-GB" b="1" u="sng" dirty="0" smtClean="0"/>
              <a:t>engaged readers</a:t>
            </a:r>
            <a:r>
              <a:rPr lang="en-GB" b="1" dirty="0" smtClean="0"/>
              <a:t>:</a:t>
            </a:r>
          </a:p>
          <a:p>
            <a:r>
              <a:rPr lang="en-GB" dirty="0" smtClean="0"/>
              <a:t>possess well-formed interests and favourite topics or types of reading material (</a:t>
            </a:r>
            <a:r>
              <a:rPr lang="en-GB" b="1" dirty="0" smtClean="0"/>
              <a:t>interest</a:t>
            </a:r>
            <a:r>
              <a:rPr lang="en-GB" dirty="0" smtClean="0"/>
              <a:t>); </a:t>
            </a:r>
          </a:p>
          <a:p>
            <a:r>
              <a:rPr lang="en-GB" dirty="0" smtClean="0"/>
              <a:t>they value being in control of their reading, and self-initiate reading activities (</a:t>
            </a:r>
            <a:r>
              <a:rPr lang="en-GB" b="1" dirty="0" smtClean="0"/>
              <a:t>autonomy</a:t>
            </a:r>
            <a:r>
              <a:rPr lang="en-GB" dirty="0" smtClean="0"/>
              <a:t>); </a:t>
            </a:r>
          </a:p>
          <a:p>
            <a:r>
              <a:rPr lang="en-GB" dirty="0" smtClean="0"/>
              <a:t>they rely on a social network to extend their competencies and share their knowledge and experience (</a:t>
            </a:r>
            <a:r>
              <a:rPr lang="en-GB" b="1" dirty="0" smtClean="0"/>
              <a:t>social disposition</a:t>
            </a:r>
            <a:r>
              <a:rPr lang="en-GB" dirty="0" smtClean="0"/>
              <a:t>); </a:t>
            </a:r>
          </a:p>
          <a:p>
            <a:r>
              <a:rPr lang="en-GB" dirty="0" smtClean="0"/>
              <a:t>and they read frequently and widely (</a:t>
            </a:r>
            <a:r>
              <a:rPr lang="en-GB" b="1" dirty="0" smtClean="0"/>
              <a:t>behaviour</a:t>
            </a:r>
            <a:r>
              <a:rPr lang="en-GB" dirty="0" smtClean="0"/>
              <a:t>). </a:t>
            </a:r>
          </a:p>
          <a:p>
            <a:pPr algn="r">
              <a:buNone/>
            </a:pPr>
            <a:r>
              <a:rPr lang="nb-NO" dirty="0" smtClean="0"/>
              <a:t>p. 71 PISA 2009</a:t>
            </a:r>
            <a:endParaRPr lang="nb-NO" dirty="0"/>
          </a:p>
        </p:txBody>
      </p:sp>
      <p:sp>
        <p:nvSpPr>
          <p:cNvPr id="4" name="TekstSylinder 3"/>
          <p:cNvSpPr txBox="1"/>
          <p:nvPr/>
        </p:nvSpPr>
        <p:spPr>
          <a:xfrm>
            <a:off x="915507" y="540206"/>
            <a:ext cx="7235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Hvordan blir undervisningen ifølge disse forskningsresultatene?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Karakter - sensur</a:t>
            </a:r>
            <a:endParaRPr lang="nb-NO" dirty="0"/>
          </a:p>
        </p:txBody>
      </p:sp>
      <p:pic>
        <p:nvPicPr>
          <p:cNvPr id="4" name="Plassholder for innhold 3" descr="sensurN1.tiff"/>
          <p:cNvPicPr>
            <a:picLocks noGrp="1" noChangeAspect="1"/>
          </p:cNvPicPr>
          <p:nvPr>
            <p:ph idx="1"/>
          </p:nvPr>
        </p:nvPicPr>
        <p:blipFill>
          <a:blip r:embed="rId3"/>
          <a:srcRect l="-5935" r="-5935"/>
          <a:stretch>
            <a:fillRect/>
          </a:stretch>
        </p:blipFill>
        <p:spPr>
          <a:xfrm>
            <a:off x="252534" y="1786957"/>
            <a:ext cx="8891466" cy="4759538"/>
          </a:xfrm>
        </p:spPr>
      </p:pic>
      <p:sp>
        <p:nvSpPr>
          <p:cNvPr id="5" name="TekstSylinder 4"/>
          <p:cNvSpPr txBox="1"/>
          <p:nvPr/>
        </p:nvSpPr>
        <p:spPr>
          <a:xfrm>
            <a:off x="1579989" y="2215237"/>
            <a:ext cx="6438084" cy="273921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b-NO" sz="2400" dirty="0" smtClean="0"/>
              <a:t>Tekstforståelse (engelsk vg1 sensorveiledning)</a:t>
            </a:r>
          </a:p>
          <a:p>
            <a:endParaRPr lang="nb-NO" sz="2400" dirty="0" smtClean="0"/>
          </a:p>
          <a:p>
            <a:r>
              <a:rPr lang="nb-NO" sz="2000" dirty="0" smtClean="0"/>
              <a:t>Tekstforståelse kan komme til uttrykk som direkte svar på oppgaver knyttet til tekstutvalget, og/eller gjennom at eleven bruker denne forståelsen i utformingen av sine egne tekster både når det gjelder innhold og komposisjon.</a:t>
            </a:r>
          </a:p>
          <a:p>
            <a:endParaRPr lang="nb-NO" sz="2000" dirty="0" smtClean="0"/>
          </a:p>
          <a:p>
            <a:pPr algn="r"/>
            <a:r>
              <a:rPr lang="nb-NO" sz="2400" i="1" dirty="0" smtClean="0"/>
              <a:t>Ikke nevnt i vurderingsskjemaet</a:t>
            </a:r>
            <a:endParaRPr lang="nb-NO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10090" y="244158"/>
            <a:ext cx="8579191" cy="1339850"/>
          </a:xfrm>
          <a:solidFill>
            <a:schemeClr val="tx2"/>
          </a:solidFill>
        </p:spPr>
        <p:txBody>
          <a:bodyPr/>
          <a:lstStyle/>
          <a:p>
            <a:r>
              <a:rPr lang="nb-NO" dirty="0" smtClean="0"/>
              <a:t>5 </a:t>
            </a:r>
            <a:r>
              <a:rPr lang="nb-NO" dirty="0" err="1" smtClean="0"/>
              <a:t>Assessment</a:t>
            </a:r>
            <a:r>
              <a:rPr lang="nb-NO" dirty="0" smtClean="0"/>
              <a:t>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2133601"/>
            <a:ext cx="3928451" cy="39319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b-NO" dirty="0" smtClean="0"/>
              <a:t>	Hva kan gode lesere gjøre som svake lesere ikke kan?</a:t>
            </a:r>
          </a:p>
          <a:p>
            <a:pPr>
              <a:buNone/>
            </a:pPr>
            <a:r>
              <a:rPr lang="nb-NO" dirty="0" smtClean="0"/>
              <a:t>	Hvilke stadier går leseren igjennom i fremmedspråk?</a:t>
            </a:r>
          </a:p>
          <a:p>
            <a:pPr>
              <a:buNone/>
            </a:pPr>
            <a:endParaRPr lang="nb-NO" dirty="0" smtClean="0"/>
          </a:p>
          <a:p>
            <a:pPr>
              <a:buNone/>
            </a:pPr>
            <a:r>
              <a:rPr lang="nb-NO" dirty="0" smtClean="0"/>
              <a:t>VFL av leseprosessen! 2010</a:t>
            </a:r>
          </a:p>
        </p:txBody>
      </p:sp>
      <p:sp>
        <p:nvSpPr>
          <p:cNvPr id="4" name="TekstSylinder 3"/>
          <p:cNvSpPr txBox="1"/>
          <p:nvPr/>
        </p:nvSpPr>
        <p:spPr>
          <a:xfrm rot="627353">
            <a:off x="5802828" y="2119455"/>
            <a:ext cx="2259236" cy="3970318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nb-NO" dirty="0" smtClean="0"/>
              <a:t>Europarådet COE</a:t>
            </a:r>
          </a:p>
          <a:p>
            <a:pPr>
              <a:buFont typeface="Arial"/>
              <a:buChar char="•"/>
            </a:pPr>
            <a:r>
              <a:rPr lang="nb-NO" dirty="0" smtClean="0"/>
              <a:t>American </a:t>
            </a:r>
            <a:r>
              <a:rPr lang="nb-NO" dirty="0" err="1" smtClean="0"/>
              <a:t>Council</a:t>
            </a:r>
            <a:r>
              <a:rPr lang="nb-NO" dirty="0" smtClean="0"/>
              <a:t> for </a:t>
            </a:r>
            <a:r>
              <a:rPr lang="nb-NO" dirty="0" err="1" smtClean="0"/>
              <a:t>the</a:t>
            </a:r>
            <a:r>
              <a:rPr lang="nb-NO" dirty="0" smtClean="0"/>
              <a:t> Teaching </a:t>
            </a:r>
            <a:r>
              <a:rPr lang="nb-NO" dirty="0" err="1" smtClean="0"/>
              <a:t>of</a:t>
            </a:r>
            <a:r>
              <a:rPr lang="nb-NO" dirty="0" smtClean="0"/>
              <a:t> Foreign </a:t>
            </a:r>
            <a:r>
              <a:rPr lang="nb-NO" dirty="0" err="1" smtClean="0"/>
              <a:t>Language</a:t>
            </a:r>
            <a:endParaRPr lang="nb-NO" dirty="0" smtClean="0"/>
          </a:p>
          <a:p>
            <a:pPr>
              <a:buFont typeface="Arial"/>
              <a:buChar char="•"/>
            </a:pPr>
            <a:r>
              <a:rPr lang="nb-NO" dirty="0" err="1" smtClean="0"/>
              <a:t>Australian</a:t>
            </a:r>
            <a:r>
              <a:rPr lang="nb-NO" dirty="0" smtClean="0"/>
              <a:t> </a:t>
            </a:r>
            <a:r>
              <a:rPr lang="nb-NO" dirty="0" err="1" smtClean="0"/>
              <a:t>Second</a:t>
            </a:r>
            <a:r>
              <a:rPr lang="nb-NO" dirty="0" smtClean="0"/>
              <a:t> </a:t>
            </a:r>
            <a:r>
              <a:rPr lang="nb-NO" dirty="0" err="1" smtClean="0"/>
              <a:t>Language</a:t>
            </a:r>
            <a:r>
              <a:rPr lang="nb-NO" dirty="0" smtClean="0"/>
              <a:t> </a:t>
            </a:r>
            <a:r>
              <a:rPr lang="nb-NO" dirty="0" err="1" smtClean="0"/>
              <a:t>Proficiency</a:t>
            </a:r>
            <a:r>
              <a:rPr lang="nb-NO" dirty="0" smtClean="0"/>
              <a:t> </a:t>
            </a:r>
            <a:r>
              <a:rPr lang="nb-NO" dirty="0" err="1" smtClean="0"/>
              <a:t>Ratings</a:t>
            </a:r>
            <a:endParaRPr lang="nb-NO" dirty="0" smtClean="0"/>
          </a:p>
          <a:p>
            <a:pPr>
              <a:buFont typeface="Arial"/>
              <a:buChar char="•"/>
            </a:pPr>
            <a:r>
              <a:rPr lang="nb-NO" dirty="0" smtClean="0"/>
              <a:t>Association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Language</a:t>
            </a:r>
            <a:r>
              <a:rPr lang="nb-NO" dirty="0" smtClean="0"/>
              <a:t> Testers in </a:t>
            </a:r>
            <a:r>
              <a:rPr lang="nb-NO" dirty="0" err="1" smtClean="0"/>
              <a:t>Europe</a:t>
            </a:r>
            <a:r>
              <a:rPr lang="nb-NO" dirty="0" smtClean="0"/>
              <a:t> ALTE</a:t>
            </a:r>
          </a:p>
          <a:p>
            <a:endParaRPr lang="nb-NO" dirty="0" smtClean="0"/>
          </a:p>
          <a:p>
            <a:r>
              <a:rPr lang="nb-NO" dirty="0" err="1" smtClean="0"/>
              <a:t>Theories</a:t>
            </a:r>
            <a:r>
              <a:rPr lang="nb-NO" dirty="0" smtClean="0"/>
              <a:t>, </a:t>
            </a:r>
            <a:r>
              <a:rPr lang="nb-NO" dirty="0" err="1" smtClean="0"/>
              <a:t>but</a:t>
            </a:r>
            <a:r>
              <a:rPr lang="nb-NO" dirty="0" smtClean="0"/>
              <a:t> not </a:t>
            </a:r>
            <a:r>
              <a:rPr lang="nb-NO" dirty="0" err="1" smtClean="0"/>
              <a:t>empirically</a:t>
            </a:r>
            <a:r>
              <a:rPr lang="nb-NO" dirty="0" smtClean="0"/>
              <a:t> </a:t>
            </a:r>
            <a:r>
              <a:rPr lang="nb-NO" dirty="0" err="1" smtClean="0"/>
              <a:t>grounded</a:t>
            </a:r>
            <a:r>
              <a:rPr lang="nb-NO" dirty="0" smtClean="0"/>
              <a:t> </a:t>
            </a:r>
            <a:r>
              <a:rPr lang="nb-NO" dirty="0" err="1" smtClean="0"/>
              <a:t>ideas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65792" y="244158"/>
            <a:ext cx="8593958" cy="133985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nb-NO" dirty="0" smtClean="0">
                <a:solidFill>
                  <a:schemeClr val="tx1"/>
                </a:solidFill>
              </a:rPr>
              <a:t>Vurdering av lesing</a:t>
            </a:r>
            <a:endParaRPr lang="nb-NO" dirty="0">
              <a:solidFill>
                <a:schemeClr val="tx1"/>
              </a:solidFill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31585" y="1853398"/>
            <a:ext cx="8328165" cy="474800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GB" sz="2800" b="1" dirty="0" smtClean="0"/>
              <a:t>Construct of reading (North COE) mastery</a:t>
            </a:r>
          </a:p>
          <a:p>
            <a:pPr lvl="1">
              <a:buFont typeface="Wingdings" charset="2"/>
              <a:buChar char="ü"/>
            </a:pPr>
            <a:r>
              <a:rPr lang="en-GB" sz="2600" b="1" dirty="0" smtClean="0"/>
              <a:t>Strategic competence </a:t>
            </a:r>
            <a:r>
              <a:rPr lang="en-GB" sz="2600" dirty="0" smtClean="0"/>
              <a:t>– can adapt style and speed of reading to different texts and purposes</a:t>
            </a:r>
          </a:p>
          <a:p>
            <a:pPr lvl="1">
              <a:buFont typeface="Wingdings" charset="2"/>
              <a:buChar char="ü"/>
            </a:pPr>
            <a:r>
              <a:rPr lang="en-GB" sz="2600" b="1" dirty="0" smtClean="0"/>
              <a:t>Linguistic competence </a:t>
            </a:r>
            <a:r>
              <a:rPr lang="en-GB" sz="2600" dirty="0" smtClean="0"/>
              <a:t>– can read with a large degree of independence, using appropriate reference sources effectively</a:t>
            </a:r>
          </a:p>
          <a:p>
            <a:pPr lvl="1">
              <a:buFont typeface="Wingdings" charset="2"/>
              <a:buChar char="ü"/>
            </a:pPr>
            <a:r>
              <a:rPr lang="en-GB" sz="2600" b="1" dirty="0" smtClean="0"/>
              <a:t>Discourse competence </a:t>
            </a:r>
            <a:r>
              <a:rPr lang="en-GB" sz="2600" dirty="0" smtClean="0"/>
              <a:t>–can distinguish in detail the various part of the treatment of a theme and understand their interrelations</a:t>
            </a:r>
          </a:p>
          <a:p>
            <a:pPr lvl="1">
              <a:buFont typeface="Wingdings" charset="2"/>
              <a:buChar char="ü"/>
            </a:pPr>
            <a:r>
              <a:rPr lang="en-GB" sz="2600" b="1" dirty="0" smtClean="0"/>
              <a:t>Sociolinguistic competence </a:t>
            </a:r>
            <a:r>
              <a:rPr lang="en-GB" sz="2600" dirty="0" smtClean="0"/>
              <a:t>– can understand a vide variety of slang and pertinent references. Can appreciate humour and subtle or </a:t>
            </a:r>
            <a:r>
              <a:rPr lang="en-GB" sz="2600" dirty="0" err="1" smtClean="0"/>
              <a:t>culturedependent</a:t>
            </a:r>
            <a:r>
              <a:rPr lang="en-GB" sz="2600" dirty="0" smtClean="0"/>
              <a:t> nuances of meaning or style.</a:t>
            </a:r>
          </a:p>
          <a:p>
            <a:pPr>
              <a:buNone/>
            </a:pPr>
            <a:endParaRPr lang="nb-NO" sz="2800" b="1" dirty="0" smtClean="0"/>
          </a:p>
          <a:p>
            <a:pPr>
              <a:buNone/>
            </a:pPr>
            <a:endParaRPr lang="nb-NO" sz="7200" b="1" dirty="0" smtClean="0"/>
          </a:p>
          <a:p>
            <a:pPr>
              <a:buNone/>
            </a:pPr>
            <a:endParaRPr lang="nb-NO" sz="7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Vurdering av teksten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708780" y="1890334"/>
            <a:ext cx="7929476" cy="4651995"/>
          </a:xfrm>
        </p:spPr>
        <p:txBody>
          <a:bodyPr>
            <a:normAutofit fontScale="77500" lnSpcReduction="20000"/>
          </a:bodyPr>
          <a:lstStyle/>
          <a:p>
            <a:r>
              <a:rPr lang="nb-NO" b="1" dirty="0" err="1" smtClean="0"/>
              <a:t>Lexis</a:t>
            </a:r>
            <a:r>
              <a:rPr lang="nb-NO" dirty="0" smtClean="0"/>
              <a:t>, ord i teksten ( viktigste elementet)</a:t>
            </a:r>
          </a:p>
          <a:p>
            <a:r>
              <a:rPr lang="nb-NO" b="1" dirty="0" smtClean="0"/>
              <a:t>Innhold</a:t>
            </a:r>
            <a:r>
              <a:rPr lang="nb-NO" dirty="0" smtClean="0"/>
              <a:t> ( skjema, knytte gammel til ny kunnskap/ </a:t>
            </a:r>
            <a:r>
              <a:rPr lang="nb-NO" dirty="0" err="1" smtClean="0"/>
              <a:t>abstrakt-konkret</a:t>
            </a:r>
            <a:r>
              <a:rPr lang="nb-NO" dirty="0" smtClean="0"/>
              <a:t> innhold/ </a:t>
            </a:r>
            <a:r>
              <a:rPr lang="nb-NO" dirty="0" err="1" smtClean="0"/>
              <a:t>kjent-ukjent</a:t>
            </a:r>
            <a:r>
              <a:rPr lang="nb-NO" dirty="0" smtClean="0"/>
              <a:t> innhold) - kunnskap</a:t>
            </a:r>
          </a:p>
          <a:p>
            <a:r>
              <a:rPr lang="nb-NO" b="1" dirty="0" smtClean="0"/>
              <a:t>Medium</a:t>
            </a:r>
            <a:r>
              <a:rPr lang="nb-NO" dirty="0" smtClean="0"/>
              <a:t> hvor teksten forekommer - kontekst</a:t>
            </a:r>
          </a:p>
          <a:p>
            <a:r>
              <a:rPr lang="nb-NO" b="1" dirty="0" smtClean="0"/>
              <a:t>Teksttyper</a:t>
            </a:r>
            <a:r>
              <a:rPr lang="nb-NO" dirty="0" smtClean="0"/>
              <a:t> (faktatekster litterære tekster ;åpnere svar). Kjente sjangere er letter å lese enn ukjente osv. Korte versus lengre tekster</a:t>
            </a:r>
          </a:p>
          <a:p>
            <a:r>
              <a:rPr lang="nb-NO" dirty="0" smtClean="0"/>
              <a:t>Tekstens indre </a:t>
            </a:r>
            <a:r>
              <a:rPr lang="nb-NO" b="1" dirty="0" smtClean="0"/>
              <a:t>organisering</a:t>
            </a:r>
            <a:r>
              <a:rPr lang="nb-NO" dirty="0" smtClean="0"/>
              <a:t> ( hjelper leseren. </a:t>
            </a:r>
            <a:r>
              <a:rPr lang="nb-NO" dirty="0" err="1" smtClean="0"/>
              <a:t>Cohesion</a:t>
            </a:r>
            <a:r>
              <a:rPr lang="nb-NO" dirty="0" smtClean="0"/>
              <a:t> ikke så viktig)</a:t>
            </a:r>
          </a:p>
          <a:p>
            <a:r>
              <a:rPr lang="nb-NO" dirty="0" smtClean="0"/>
              <a:t>Tekstens</a:t>
            </a:r>
            <a:r>
              <a:rPr lang="nb-NO" b="1" dirty="0" smtClean="0"/>
              <a:t> tone</a:t>
            </a:r>
            <a:r>
              <a:rPr lang="nb-NO" dirty="0" smtClean="0"/>
              <a:t>, </a:t>
            </a:r>
            <a:r>
              <a:rPr lang="nb-NO" b="1" dirty="0" smtClean="0"/>
              <a:t>stemning</a:t>
            </a:r>
            <a:r>
              <a:rPr lang="nb-NO" dirty="0" smtClean="0"/>
              <a:t> og forfa</a:t>
            </a:r>
            <a:r>
              <a:rPr lang="nb-NO" b="1" dirty="0" smtClean="0"/>
              <a:t>tterens hensikt </a:t>
            </a:r>
            <a:r>
              <a:rPr lang="nb-NO" dirty="0" smtClean="0"/>
              <a:t>med teksten står sentralt</a:t>
            </a:r>
          </a:p>
          <a:p>
            <a:r>
              <a:rPr lang="nb-NO" b="1" dirty="0" smtClean="0"/>
              <a:t>Setningsstrukturer</a:t>
            </a:r>
            <a:r>
              <a:rPr lang="nb-NO" dirty="0" smtClean="0"/>
              <a:t> ( ingen effekt å forenkle strukturen i tester, bruk autentisk tekst fremfor konstruerte tekster)</a:t>
            </a:r>
          </a:p>
          <a:p>
            <a:r>
              <a:rPr lang="nb-NO" b="1" dirty="0" smtClean="0"/>
              <a:t>Typografi</a:t>
            </a:r>
            <a:r>
              <a:rPr lang="nb-NO" dirty="0" smtClean="0"/>
              <a:t>, layout, verbal og ikke verbal tekst ( bildebruk)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65792" y="244158"/>
            <a:ext cx="8593958" cy="133985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nb-NO" dirty="0" smtClean="0">
                <a:solidFill>
                  <a:schemeClr val="tx1"/>
                </a:solidFill>
              </a:rPr>
              <a:t>Vurdering av produktet</a:t>
            </a:r>
            <a:endParaRPr lang="nb-NO" dirty="0">
              <a:solidFill>
                <a:schemeClr val="tx1"/>
              </a:solidFill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31585" y="1853398"/>
            <a:ext cx="8328165" cy="474800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nb-NO" sz="4364" b="1" dirty="0" err="1" smtClean="0"/>
              <a:t>Construct</a:t>
            </a:r>
            <a:r>
              <a:rPr lang="nb-NO" sz="4364" b="1" dirty="0" smtClean="0"/>
              <a:t> </a:t>
            </a:r>
            <a:r>
              <a:rPr lang="nb-NO" sz="4364" b="1" dirty="0" err="1" smtClean="0"/>
              <a:t>of</a:t>
            </a:r>
            <a:r>
              <a:rPr lang="nb-NO" sz="4364" b="1" dirty="0" smtClean="0"/>
              <a:t> test</a:t>
            </a:r>
          </a:p>
          <a:p>
            <a:pPr lvl="1"/>
            <a:r>
              <a:rPr lang="nb-NO" sz="4364" i="1" dirty="0" smtClean="0">
                <a:solidFill>
                  <a:schemeClr val="tx2">
                    <a:lumMod val="25000"/>
                  </a:schemeClr>
                </a:solidFill>
              </a:rPr>
              <a:t>Ord gjenkjenning – automatisering ( tidsfaktoren)</a:t>
            </a:r>
          </a:p>
          <a:p>
            <a:pPr lvl="1"/>
            <a:r>
              <a:rPr lang="nb-NO" sz="4364" i="1" dirty="0" smtClean="0">
                <a:solidFill>
                  <a:schemeClr val="tx2">
                    <a:lumMod val="25000"/>
                  </a:schemeClr>
                </a:solidFill>
              </a:rPr>
              <a:t>Tekstmengde – hastighet (tidsfaktoren)</a:t>
            </a:r>
          </a:p>
          <a:p>
            <a:pPr lvl="1"/>
            <a:r>
              <a:rPr lang="nb-NO" sz="4364" i="1" dirty="0" smtClean="0">
                <a:solidFill>
                  <a:schemeClr val="tx2">
                    <a:lumMod val="25000"/>
                  </a:schemeClr>
                </a:solidFill>
              </a:rPr>
              <a:t>Syntese og evaluering av innholdet</a:t>
            </a:r>
          </a:p>
          <a:p>
            <a:pPr lvl="1"/>
            <a:r>
              <a:rPr lang="nb-NO" sz="4364" i="1" dirty="0" err="1" smtClean="0">
                <a:solidFill>
                  <a:schemeClr val="tx2">
                    <a:lumMod val="25000"/>
                  </a:schemeClr>
                </a:solidFill>
              </a:rPr>
              <a:t>Metakognisjon</a:t>
            </a:r>
            <a:r>
              <a:rPr lang="nb-NO" sz="4364" i="1" dirty="0" smtClean="0">
                <a:solidFill>
                  <a:schemeClr val="tx2">
                    <a:lumMod val="25000"/>
                  </a:schemeClr>
                </a:solidFill>
              </a:rPr>
              <a:t> ( har sammenheng med leseferdighet)</a:t>
            </a:r>
          </a:p>
          <a:p>
            <a:pPr lvl="1"/>
            <a:endParaRPr lang="nb-NO" sz="4364" i="1" dirty="0" smtClean="0">
              <a:solidFill>
                <a:schemeClr val="tx2">
                  <a:lumMod val="25000"/>
                </a:schemeClr>
              </a:solidFill>
            </a:endParaRPr>
          </a:p>
          <a:p>
            <a:pPr lvl="1"/>
            <a:r>
              <a:rPr lang="nb-NO" sz="4364" u="sng" dirty="0" smtClean="0">
                <a:solidFill>
                  <a:schemeClr val="accent1">
                    <a:lumMod val="75000"/>
                  </a:schemeClr>
                </a:solidFill>
              </a:rPr>
              <a:t>Bakgrunnskunnskap</a:t>
            </a:r>
            <a:r>
              <a:rPr lang="nb-NO" sz="4364" dirty="0" smtClean="0">
                <a:solidFill>
                  <a:schemeClr val="accent1">
                    <a:lumMod val="75000"/>
                  </a:schemeClr>
                </a:solidFill>
              </a:rPr>
              <a:t> vurderes  i testen dersom det er et mål, ellers ikke (finn ukjente tema)</a:t>
            </a:r>
          </a:p>
          <a:p>
            <a:pPr lvl="1"/>
            <a:r>
              <a:rPr lang="nb-NO" sz="4364" u="sng" dirty="0" err="1" smtClean="0">
                <a:solidFill>
                  <a:schemeClr val="accent1">
                    <a:lumMod val="75000"/>
                  </a:schemeClr>
                </a:solidFill>
              </a:rPr>
              <a:t>Metalingvistikk</a:t>
            </a:r>
            <a:r>
              <a:rPr lang="nb-NO" sz="4364" dirty="0" smtClean="0">
                <a:solidFill>
                  <a:schemeClr val="accent1">
                    <a:lumMod val="75000"/>
                  </a:schemeClr>
                </a:solidFill>
              </a:rPr>
              <a:t> (L1) vurderes dersom elevene er på et høyere språklig nivå (språktest- grammatikk)</a:t>
            </a:r>
          </a:p>
          <a:p>
            <a:pPr lvl="1"/>
            <a:r>
              <a:rPr lang="nb-NO" sz="4364" u="sng" dirty="0" smtClean="0">
                <a:solidFill>
                  <a:schemeClr val="accent1">
                    <a:lumMod val="75000"/>
                  </a:schemeClr>
                </a:solidFill>
              </a:rPr>
              <a:t>Lesestrategier</a:t>
            </a:r>
            <a:r>
              <a:rPr lang="nb-NO" sz="4364" dirty="0" smtClean="0">
                <a:solidFill>
                  <a:schemeClr val="accent1">
                    <a:lumMod val="75000"/>
                  </a:schemeClr>
                </a:solidFill>
              </a:rPr>
              <a:t>  ( L1) vurderes i testen dersom  elevene er på et høyere språklig nivå (er en generell kompetanse)</a:t>
            </a:r>
          </a:p>
          <a:p>
            <a:pPr lvl="1"/>
            <a:endParaRPr lang="nb-NO" sz="4364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endParaRPr lang="nb-NO" sz="6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Vurdering  - purpose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GB" dirty="0" err="1" smtClean="0"/>
              <a:t>Hensikten</a:t>
            </a:r>
            <a:r>
              <a:rPr lang="en-GB" dirty="0" smtClean="0"/>
              <a:t> med </a:t>
            </a:r>
            <a:r>
              <a:rPr lang="en-GB" dirty="0" err="1" smtClean="0"/>
              <a:t>tekstlesingen</a:t>
            </a:r>
            <a:r>
              <a:rPr lang="en-GB" dirty="0" smtClean="0"/>
              <a:t> </a:t>
            </a:r>
            <a:r>
              <a:rPr lang="en-GB" dirty="0" err="1" smtClean="0"/>
              <a:t>kan</a:t>
            </a:r>
            <a:r>
              <a:rPr lang="en-GB" dirty="0" smtClean="0"/>
              <a:t> </a:t>
            </a:r>
            <a:r>
              <a:rPr lang="en-GB" dirty="0" err="1" smtClean="0"/>
              <a:t>gjerne</a:t>
            </a:r>
            <a:r>
              <a:rPr lang="en-GB" dirty="0" smtClean="0"/>
              <a:t> </a:t>
            </a:r>
            <a:r>
              <a:rPr lang="en-GB" dirty="0" err="1" smtClean="0"/>
              <a:t>gis</a:t>
            </a:r>
            <a:r>
              <a:rPr lang="en-GB" dirty="0" smtClean="0"/>
              <a:t> </a:t>
            </a:r>
            <a:r>
              <a:rPr lang="en-GB" dirty="0" err="1" smtClean="0"/>
              <a:t>som</a:t>
            </a:r>
            <a:r>
              <a:rPr lang="en-GB" dirty="0" smtClean="0"/>
              <a:t> </a:t>
            </a:r>
            <a:r>
              <a:rPr lang="en-GB" dirty="0" err="1" smtClean="0"/>
              <a:t>instruksjon</a:t>
            </a:r>
            <a:r>
              <a:rPr lang="en-GB" dirty="0" smtClean="0"/>
              <a:t>:</a:t>
            </a:r>
          </a:p>
          <a:p>
            <a:r>
              <a:rPr lang="en-GB" dirty="0" smtClean="0"/>
              <a:t>Ex. In this activity you will practise scanning the information in the text in order to find specific information</a:t>
            </a:r>
          </a:p>
          <a:p>
            <a:r>
              <a:rPr lang="en-GB" dirty="0" smtClean="0"/>
              <a:t>Ex. The purpose of this activity is to encourage you to look at how the passage has been organized into sections.</a:t>
            </a:r>
          </a:p>
          <a:p>
            <a:r>
              <a:rPr lang="en-GB" dirty="0" smtClean="0"/>
              <a:t>Ex. This activity is designed to help you explore the characters in the extract and the techniques of characterization used by the author                 </a:t>
            </a:r>
            <a:r>
              <a:rPr lang="en-GB" dirty="0" err="1" smtClean="0"/>
              <a:t>p</a:t>
            </a:r>
            <a:r>
              <a:rPr lang="en-GB" dirty="0" smtClean="0"/>
              <a:t>. 328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10090" y="244158"/>
            <a:ext cx="8579191" cy="1339850"/>
          </a:xfrm>
          <a:solidFill>
            <a:schemeClr val="bg1"/>
          </a:solidFill>
        </p:spPr>
        <p:txBody>
          <a:bodyPr/>
          <a:lstStyle/>
          <a:p>
            <a:r>
              <a:rPr lang="nb-NO" dirty="0" err="1" smtClean="0"/>
              <a:t>Assessment</a:t>
            </a:r>
            <a:r>
              <a:rPr lang="nb-NO" dirty="0" smtClean="0"/>
              <a:t>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2133601"/>
            <a:ext cx="6542077" cy="39319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b-NO" b="1" dirty="0" smtClean="0">
                <a:solidFill>
                  <a:schemeClr val="accent4">
                    <a:lumMod val="50000"/>
                  </a:schemeClr>
                </a:solidFill>
              </a:rPr>
              <a:t>Formell - Vurdering Av Læring</a:t>
            </a:r>
          </a:p>
          <a:p>
            <a:pPr lvl="1">
              <a:buNone/>
            </a:pPr>
            <a:r>
              <a:rPr lang="nb-NO" dirty="0" smtClean="0">
                <a:solidFill>
                  <a:schemeClr val="accent4">
                    <a:lumMod val="50000"/>
                  </a:schemeClr>
                </a:solidFill>
              </a:rPr>
              <a:t>Multiple </a:t>
            </a:r>
            <a:r>
              <a:rPr lang="nb-NO" dirty="0" err="1" smtClean="0">
                <a:solidFill>
                  <a:schemeClr val="accent4">
                    <a:lumMod val="50000"/>
                  </a:schemeClr>
                </a:solidFill>
              </a:rPr>
              <a:t>choi</a:t>
            </a:r>
            <a:r>
              <a:rPr lang="nb-NO" dirty="0" err="1" smtClean="0"/>
              <a:t>ce</a:t>
            </a:r>
            <a:r>
              <a:rPr lang="nb-NO" dirty="0" smtClean="0"/>
              <a:t>:</a:t>
            </a:r>
          </a:p>
          <a:p>
            <a:pPr lvl="1">
              <a:buNone/>
            </a:pPr>
            <a:r>
              <a:rPr lang="nb-NO" dirty="0" err="1" smtClean="0"/>
              <a:t>Cloze</a:t>
            </a:r>
            <a:r>
              <a:rPr lang="nb-NO" dirty="0" smtClean="0"/>
              <a:t> test:</a:t>
            </a:r>
          </a:p>
          <a:p>
            <a:pPr lvl="1">
              <a:buNone/>
            </a:pPr>
            <a:r>
              <a:rPr lang="nb-NO" dirty="0" err="1" smtClean="0"/>
              <a:t>Ordering</a:t>
            </a:r>
            <a:r>
              <a:rPr lang="nb-NO" dirty="0" smtClean="0"/>
              <a:t> </a:t>
            </a:r>
            <a:r>
              <a:rPr lang="nb-NO" dirty="0" err="1" smtClean="0"/>
              <a:t>task</a:t>
            </a:r>
            <a:endParaRPr lang="nb-NO" dirty="0" smtClean="0"/>
          </a:p>
          <a:p>
            <a:pPr lvl="1">
              <a:buNone/>
            </a:pPr>
            <a:r>
              <a:rPr lang="nb-NO" dirty="0" smtClean="0"/>
              <a:t>Matching </a:t>
            </a:r>
            <a:r>
              <a:rPr lang="nb-NO" dirty="0" err="1" smtClean="0"/>
              <a:t>task</a:t>
            </a:r>
            <a:endParaRPr lang="nb-NO" dirty="0" smtClean="0"/>
          </a:p>
          <a:p>
            <a:pPr lvl="1">
              <a:buNone/>
            </a:pPr>
            <a:r>
              <a:rPr lang="nb-NO" dirty="0" err="1" smtClean="0"/>
              <a:t>Editing</a:t>
            </a:r>
            <a:r>
              <a:rPr lang="nb-NO" dirty="0" smtClean="0"/>
              <a:t> test</a:t>
            </a:r>
          </a:p>
          <a:p>
            <a:pPr lvl="1">
              <a:buNone/>
            </a:pPr>
            <a:r>
              <a:rPr lang="nb-NO" dirty="0" smtClean="0"/>
              <a:t>Short </a:t>
            </a:r>
            <a:r>
              <a:rPr lang="nb-NO" dirty="0" err="1" smtClean="0"/>
              <a:t>answers</a:t>
            </a:r>
            <a:r>
              <a:rPr lang="nb-NO" dirty="0" smtClean="0"/>
              <a:t> test</a:t>
            </a:r>
          </a:p>
          <a:p>
            <a:pPr lvl="1">
              <a:buNone/>
            </a:pPr>
            <a:r>
              <a:rPr lang="nb-NO" dirty="0" err="1" smtClean="0"/>
              <a:t>Free</a:t>
            </a:r>
            <a:r>
              <a:rPr lang="nb-NO" dirty="0" smtClean="0"/>
              <a:t> </a:t>
            </a:r>
            <a:r>
              <a:rPr lang="nb-NO" dirty="0" err="1" smtClean="0"/>
              <a:t>recall</a:t>
            </a:r>
            <a:r>
              <a:rPr lang="nb-NO" dirty="0" smtClean="0"/>
              <a:t> test (L1 </a:t>
            </a:r>
            <a:r>
              <a:rPr lang="nb-NO" dirty="0" err="1" smtClean="0"/>
              <a:t>always</a:t>
            </a:r>
            <a:r>
              <a:rPr lang="nb-NO" dirty="0" smtClean="0"/>
              <a:t>)</a:t>
            </a:r>
          </a:p>
          <a:p>
            <a:pPr lvl="1">
              <a:buNone/>
            </a:pPr>
            <a:r>
              <a:rPr lang="nb-NO" dirty="0" smtClean="0"/>
              <a:t>Real </a:t>
            </a:r>
            <a:r>
              <a:rPr lang="nb-NO" dirty="0" err="1" smtClean="0"/>
              <a:t>life</a:t>
            </a:r>
            <a:r>
              <a:rPr lang="nb-NO" dirty="0" smtClean="0"/>
              <a:t> </a:t>
            </a:r>
            <a:r>
              <a:rPr lang="nb-NO" dirty="0" err="1" smtClean="0"/>
              <a:t>method</a:t>
            </a:r>
            <a:r>
              <a:rPr lang="nb-NO" dirty="0" smtClean="0"/>
              <a:t> ( </a:t>
            </a:r>
            <a:r>
              <a:rPr lang="nb-NO" dirty="0" err="1" smtClean="0"/>
              <a:t>text</a:t>
            </a:r>
            <a:r>
              <a:rPr lang="nb-NO" dirty="0" smtClean="0"/>
              <a:t> and action)</a:t>
            </a:r>
          </a:p>
          <a:p>
            <a:pPr>
              <a:buNone/>
            </a:pPr>
            <a:endParaRPr lang="nb-N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Spørsmål til teksten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2133601"/>
            <a:ext cx="7345362" cy="39319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b-NO" dirty="0" smtClean="0">
                <a:solidFill>
                  <a:schemeClr val="accent4">
                    <a:lumMod val="50000"/>
                  </a:schemeClr>
                </a:solidFill>
              </a:rPr>
              <a:t>12 spørsmål pr tekst:</a:t>
            </a:r>
          </a:p>
          <a:p>
            <a:r>
              <a:rPr lang="nb-NO" dirty="0" smtClean="0"/>
              <a:t>Multiple </a:t>
            </a:r>
            <a:r>
              <a:rPr lang="nb-NO" dirty="0" err="1" smtClean="0"/>
              <a:t>choice</a:t>
            </a:r>
            <a:r>
              <a:rPr lang="nb-NO" dirty="0" smtClean="0"/>
              <a:t> (50%) 1 poeng</a:t>
            </a:r>
          </a:p>
          <a:p>
            <a:r>
              <a:rPr lang="nb-NO" dirty="0" smtClean="0"/>
              <a:t>Half </a:t>
            </a:r>
            <a:r>
              <a:rPr lang="nb-NO" dirty="0" err="1" smtClean="0"/>
              <a:t>constructed</a:t>
            </a:r>
            <a:r>
              <a:rPr lang="nb-NO" dirty="0" smtClean="0"/>
              <a:t> </a:t>
            </a:r>
            <a:r>
              <a:rPr lang="nb-NO" dirty="0" err="1" smtClean="0"/>
              <a:t>response</a:t>
            </a:r>
            <a:r>
              <a:rPr lang="nb-NO" dirty="0" smtClean="0"/>
              <a:t> item format 50%</a:t>
            </a:r>
          </a:p>
          <a:p>
            <a:pPr lvl="1"/>
            <a:r>
              <a:rPr lang="nb-NO" dirty="0" smtClean="0"/>
              <a:t>Kortspørsmål (5 min) 1-2 poeng</a:t>
            </a:r>
          </a:p>
          <a:p>
            <a:pPr lvl="1"/>
            <a:r>
              <a:rPr lang="nb-NO" dirty="0" smtClean="0"/>
              <a:t>Langspørsmål (10 min) 3 poeng</a:t>
            </a:r>
            <a:r>
              <a:rPr lang="nb-NO" dirty="0" smtClean="0">
                <a:hlinkClick r:id="rId3"/>
              </a:rPr>
              <a:t> </a:t>
            </a:r>
          </a:p>
          <a:p>
            <a:pPr>
              <a:buNone/>
            </a:pPr>
            <a:r>
              <a:rPr lang="nb-NO" sz="1730" dirty="0" smtClean="0">
                <a:hlinkClick r:id="rId3"/>
              </a:rPr>
              <a:t>http://www.pearsonlongman.com/ae/marketing/sfesl/practicereading.html</a:t>
            </a:r>
            <a:r>
              <a:rPr lang="nb-NO" sz="1730" dirty="0" smtClean="0"/>
              <a:t>  </a:t>
            </a:r>
          </a:p>
          <a:p>
            <a:endParaRPr lang="nb-NO" dirty="0" smtClean="0"/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Spørsmål til teksten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900113" y="2133601"/>
            <a:ext cx="7782442" cy="39319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b-NO" dirty="0" smtClean="0">
                <a:solidFill>
                  <a:schemeClr val="accent4">
                    <a:lumMod val="50000"/>
                  </a:schemeClr>
                </a:solidFill>
              </a:rPr>
              <a:t>25-29 spørsmål pr test (B2):</a:t>
            </a:r>
          </a:p>
          <a:p>
            <a:r>
              <a:rPr lang="nb-NO" dirty="0" smtClean="0"/>
              <a:t>Del 1 før teksten: multiple </a:t>
            </a:r>
            <a:r>
              <a:rPr lang="nb-NO" dirty="0" err="1" smtClean="0"/>
              <a:t>choice</a:t>
            </a:r>
            <a:r>
              <a:rPr lang="nb-NO" dirty="0" smtClean="0"/>
              <a:t> 6-7 stk med fire valg</a:t>
            </a:r>
          </a:p>
          <a:p>
            <a:r>
              <a:rPr lang="nb-NO" dirty="0" smtClean="0"/>
              <a:t>Del 2 etter tekst:  multiple </a:t>
            </a:r>
            <a:r>
              <a:rPr lang="nb-NO" dirty="0" err="1" smtClean="0"/>
              <a:t>choice</a:t>
            </a:r>
            <a:r>
              <a:rPr lang="nb-NO" dirty="0" smtClean="0"/>
              <a:t> 6-7 stk med fire valg </a:t>
            </a:r>
          </a:p>
          <a:p>
            <a:r>
              <a:rPr lang="nb-NO" dirty="0" smtClean="0"/>
              <a:t>Del 3 tekst: avsnittene er flyttet om, finn rekkefølgen </a:t>
            </a:r>
          </a:p>
          <a:p>
            <a:r>
              <a:rPr lang="nb-NO" dirty="0" smtClean="0"/>
              <a:t>Del 4 tekst: 13-15 multiple matching </a:t>
            </a:r>
            <a:r>
              <a:rPr lang="nb-NO" dirty="0" err="1" smtClean="0"/>
              <a:t>texts</a:t>
            </a:r>
            <a:r>
              <a:rPr lang="nb-NO" dirty="0" smtClean="0"/>
              <a:t> </a:t>
            </a:r>
            <a:r>
              <a:rPr lang="nb-NO" dirty="0" err="1" smtClean="0"/>
              <a:t>depending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text</a:t>
            </a:r>
            <a:endParaRPr lang="nb-NO" dirty="0" smtClean="0"/>
          </a:p>
          <a:p>
            <a:pPr>
              <a:buNone/>
            </a:pPr>
            <a:r>
              <a:rPr lang="nb-NO" dirty="0" smtClean="0"/>
              <a:t>Tekstlengde 350-750 ord= 1900-2300 ord totalt=75 min.</a:t>
            </a:r>
          </a:p>
          <a:p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Vurdering</a:t>
            </a:r>
            <a:endParaRPr lang="nb-NO" dirty="0"/>
          </a:p>
        </p:txBody>
      </p:sp>
      <p:sp>
        <p:nvSpPr>
          <p:cNvPr id="4" name="Rektangel 3"/>
          <p:cNvSpPr/>
          <p:nvPr/>
        </p:nvSpPr>
        <p:spPr>
          <a:xfrm>
            <a:off x="900113" y="2038017"/>
            <a:ext cx="4622464" cy="372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000" b="1" dirty="0" smtClean="0">
                <a:solidFill>
                  <a:srgbClr val="000000"/>
                </a:solidFill>
              </a:rPr>
              <a:t>UFORMELL Vurdering For Læring</a:t>
            </a:r>
          </a:p>
          <a:p>
            <a:endParaRPr lang="nb-NO" b="1" dirty="0" smtClean="0"/>
          </a:p>
          <a:p>
            <a:r>
              <a:rPr lang="nb-NO" dirty="0" smtClean="0"/>
              <a:t>Group </a:t>
            </a:r>
            <a:r>
              <a:rPr lang="nb-NO" dirty="0" err="1" smtClean="0"/>
              <a:t>review</a:t>
            </a:r>
            <a:endParaRPr lang="nb-NO" dirty="0" smtClean="0"/>
          </a:p>
          <a:p>
            <a:r>
              <a:rPr lang="nb-NO" dirty="0" err="1" smtClean="0"/>
              <a:t>Individual</a:t>
            </a:r>
            <a:r>
              <a:rPr lang="nb-NO" dirty="0" smtClean="0"/>
              <a:t> </a:t>
            </a:r>
            <a:r>
              <a:rPr lang="nb-NO" dirty="0" err="1" smtClean="0"/>
              <a:t>interview</a:t>
            </a:r>
            <a:endParaRPr lang="nb-NO" dirty="0" smtClean="0"/>
          </a:p>
          <a:p>
            <a:r>
              <a:rPr lang="nb-NO" dirty="0" err="1" smtClean="0"/>
              <a:t>Open</a:t>
            </a:r>
            <a:r>
              <a:rPr lang="nb-NO" dirty="0" smtClean="0"/>
              <a:t> </a:t>
            </a:r>
            <a:r>
              <a:rPr lang="nb-NO" dirty="0" err="1" smtClean="0"/>
              <a:t>questions</a:t>
            </a:r>
            <a:endParaRPr lang="nb-NO" dirty="0" smtClean="0"/>
          </a:p>
          <a:p>
            <a:r>
              <a:rPr lang="nb-NO" dirty="0" smtClean="0"/>
              <a:t>Short </a:t>
            </a:r>
            <a:r>
              <a:rPr lang="nb-NO" dirty="0" err="1" smtClean="0"/>
              <a:t>discussions</a:t>
            </a:r>
            <a:endParaRPr lang="nb-NO" dirty="0" smtClean="0"/>
          </a:p>
          <a:p>
            <a:r>
              <a:rPr lang="nb-NO" dirty="0" err="1" smtClean="0"/>
              <a:t>Casual</a:t>
            </a:r>
            <a:r>
              <a:rPr lang="nb-NO" dirty="0" smtClean="0"/>
              <a:t> </a:t>
            </a:r>
            <a:r>
              <a:rPr lang="nb-NO" dirty="0" err="1" smtClean="0"/>
              <a:t>conversations</a:t>
            </a:r>
            <a:endParaRPr lang="nb-NO" dirty="0" smtClean="0"/>
          </a:p>
          <a:p>
            <a:r>
              <a:rPr lang="nb-NO" dirty="0" smtClean="0"/>
              <a:t>Talk </a:t>
            </a:r>
            <a:r>
              <a:rPr lang="nb-NO" dirty="0" err="1" smtClean="0"/>
              <a:t>with</a:t>
            </a:r>
            <a:r>
              <a:rPr lang="nb-NO" dirty="0" smtClean="0"/>
              <a:t> </a:t>
            </a:r>
            <a:r>
              <a:rPr lang="nb-NO" dirty="0" err="1" smtClean="0"/>
              <a:t>learners</a:t>
            </a:r>
            <a:r>
              <a:rPr lang="nb-NO" dirty="0" smtClean="0"/>
              <a:t> </a:t>
            </a:r>
            <a:r>
              <a:rPr lang="nb-NO" dirty="0" err="1" smtClean="0"/>
              <a:t>about</a:t>
            </a:r>
            <a:r>
              <a:rPr lang="nb-NO" dirty="0" smtClean="0"/>
              <a:t> progress</a:t>
            </a:r>
          </a:p>
          <a:p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aloud</a:t>
            </a:r>
            <a:endParaRPr lang="nb-NO" dirty="0" smtClean="0"/>
          </a:p>
          <a:p>
            <a:r>
              <a:rPr lang="nb-NO" dirty="0" err="1" smtClean="0"/>
              <a:t>Check</a:t>
            </a:r>
            <a:r>
              <a:rPr lang="nb-NO" dirty="0" smtClean="0"/>
              <a:t> </a:t>
            </a:r>
            <a:r>
              <a:rPr lang="nb-NO" dirty="0" err="1" smtClean="0"/>
              <a:t>reading</a:t>
            </a:r>
            <a:r>
              <a:rPr lang="nb-NO" dirty="0" smtClean="0"/>
              <a:t> speed</a:t>
            </a:r>
          </a:p>
          <a:p>
            <a:r>
              <a:rPr lang="nb-NO" dirty="0" err="1" smtClean="0"/>
              <a:t>Answering</a:t>
            </a:r>
            <a:r>
              <a:rPr lang="nb-NO" dirty="0" smtClean="0"/>
              <a:t>  </a:t>
            </a:r>
            <a:r>
              <a:rPr lang="nb-NO" dirty="0" err="1" smtClean="0"/>
              <a:t>questions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a passage</a:t>
            </a:r>
          </a:p>
          <a:p>
            <a:r>
              <a:rPr lang="nb-NO" dirty="0" smtClean="0"/>
              <a:t>Gap </a:t>
            </a:r>
            <a:r>
              <a:rPr lang="nb-NO" dirty="0" err="1" smtClean="0"/>
              <a:t>filling</a:t>
            </a:r>
            <a:r>
              <a:rPr lang="nb-NO" dirty="0" smtClean="0"/>
              <a:t> </a:t>
            </a:r>
            <a:r>
              <a:rPr lang="nb-NO" dirty="0" err="1" smtClean="0"/>
              <a:t>exercise</a:t>
            </a:r>
            <a:endParaRPr lang="nb-NO" dirty="0" smtClean="0"/>
          </a:p>
          <a:p>
            <a:r>
              <a:rPr lang="nb-NO" dirty="0" smtClean="0"/>
              <a:t>Logg</a:t>
            </a:r>
          </a:p>
        </p:txBody>
      </p:sp>
      <p:sp>
        <p:nvSpPr>
          <p:cNvPr id="6" name="Rektangel 5"/>
          <p:cNvSpPr/>
          <p:nvPr/>
        </p:nvSpPr>
        <p:spPr>
          <a:xfrm>
            <a:off x="5522577" y="2879932"/>
            <a:ext cx="228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nb-NO" dirty="0" err="1" smtClean="0">
                <a:solidFill>
                  <a:srgbClr val="000000"/>
                </a:solidFill>
              </a:rPr>
              <a:t>Predict</a:t>
            </a:r>
            <a:r>
              <a:rPr lang="nb-NO" dirty="0" smtClean="0">
                <a:solidFill>
                  <a:srgbClr val="000000"/>
                </a:solidFill>
              </a:rPr>
              <a:t> </a:t>
            </a:r>
            <a:r>
              <a:rPr lang="nb-NO" dirty="0" err="1" smtClean="0">
                <a:solidFill>
                  <a:srgbClr val="000000"/>
                </a:solidFill>
              </a:rPr>
              <a:t>content</a:t>
            </a:r>
            <a:r>
              <a:rPr lang="nb-NO" dirty="0" smtClean="0">
                <a:solidFill>
                  <a:srgbClr val="000000"/>
                </a:solidFill>
              </a:rPr>
              <a:t>+ </a:t>
            </a:r>
            <a:r>
              <a:rPr lang="nb-NO" dirty="0" err="1" smtClean="0">
                <a:solidFill>
                  <a:srgbClr val="000000"/>
                </a:solidFill>
              </a:rPr>
              <a:t>jutify</a:t>
            </a:r>
            <a:r>
              <a:rPr lang="nb-NO" dirty="0" smtClean="0">
                <a:solidFill>
                  <a:srgbClr val="000000"/>
                </a:solidFill>
              </a:rPr>
              <a:t> (</a:t>
            </a:r>
            <a:r>
              <a:rPr lang="nb-NO" dirty="0" err="1" smtClean="0">
                <a:solidFill>
                  <a:srgbClr val="000000"/>
                </a:solidFill>
              </a:rPr>
              <a:t>process</a:t>
            </a:r>
            <a:r>
              <a:rPr lang="nb-NO" dirty="0" smtClean="0">
                <a:solidFill>
                  <a:srgbClr val="000000"/>
                </a:solidFill>
              </a:rPr>
              <a:t>)</a:t>
            </a:r>
          </a:p>
          <a:p>
            <a:pPr lvl="0"/>
            <a:r>
              <a:rPr lang="nb-NO" dirty="0" err="1" smtClean="0">
                <a:solidFill>
                  <a:srgbClr val="000000"/>
                </a:solidFill>
              </a:rPr>
              <a:t>Critical</a:t>
            </a:r>
            <a:r>
              <a:rPr lang="nb-NO" dirty="0" smtClean="0">
                <a:solidFill>
                  <a:srgbClr val="000000"/>
                </a:solidFill>
              </a:rPr>
              <a:t> </a:t>
            </a:r>
            <a:r>
              <a:rPr lang="nb-NO" dirty="0" err="1" smtClean="0">
                <a:solidFill>
                  <a:srgbClr val="000000"/>
                </a:solidFill>
              </a:rPr>
              <a:t>reading</a:t>
            </a:r>
            <a:r>
              <a:rPr lang="nb-NO" dirty="0" smtClean="0">
                <a:solidFill>
                  <a:srgbClr val="000000"/>
                </a:solidFill>
              </a:rPr>
              <a:t> + </a:t>
            </a:r>
            <a:r>
              <a:rPr lang="nb-NO" dirty="0" err="1" smtClean="0">
                <a:solidFill>
                  <a:srgbClr val="000000"/>
                </a:solidFill>
              </a:rPr>
              <a:t>jusify</a:t>
            </a:r>
            <a:endParaRPr lang="nb-NO" dirty="0" smtClean="0">
              <a:solidFill>
                <a:srgbClr val="000000"/>
              </a:solidFill>
            </a:endParaRPr>
          </a:p>
          <a:p>
            <a:pPr lvl="0"/>
            <a:r>
              <a:rPr lang="nb-NO" dirty="0" err="1" smtClean="0">
                <a:solidFill>
                  <a:srgbClr val="000000"/>
                </a:solidFill>
              </a:rPr>
              <a:t>Self</a:t>
            </a:r>
            <a:r>
              <a:rPr lang="nb-NO" dirty="0" smtClean="0">
                <a:solidFill>
                  <a:srgbClr val="000000"/>
                </a:solidFill>
              </a:rPr>
              <a:t> </a:t>
            </a:r>
            <a:r>
              <a:rPr lang="nb-NO" dirty="0" err="1" smtClean="0">
                <a:solidFill>
                  <a:srgbClr val="000000"/>
                </a:solidFill>
              </a:rPr>
              <a:t>assessment</a:t>
            </a:r>
            <a:endParaRPr lang="nb-NO" dirty="0" smtClean="0">
              <a:solidFill>
                <a:srgbClr val="000000"/>
              </a:solidFill>
            </a:endParaRPr>
          </a:p>
          <a:p>
            <a:pPr lvl="0"/>
            <a:endParaRPr lang="nb-NO" dirty="0" smtClean="0">
              <a:solidFill>
                <a:srgbClr val="000000"/>
              </a:solidFill>
            </a:endParaRPr>
          </a:p>
          <a:p>
            <a:pPr lvl="0"/>
            <a:endParaRPr lang="nb-NO" dirty="0" smtClean="0">
              <a:solidFill>
                <a:srgbClr val="000000"/>
              </a:solidFill>
            </a:endParaRPr>
          </a:p>
          <a:p>
            <a:pPr lvl="0"/>
            <a:r>
              <a:rPr lang="nb-NO" dirty="0" smtClean="0">
                <a:solidFill>
                  <a:srgbClr val="000000"/>
                </a:solidFill>
              </a:rPr>
              <a:t>Hva fører tekstoppgavene til?</a:t>
            </a:r>
            <a:endParaRPr lang="nb-NO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Tekster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 anchor="t">
            <a:normAutofit lnSpcReduction="10000"/>
          </a:bodyPr>
          <a:lstStyle/>
          <a:p>
            <a:pPr>
              <a:buNone/>
            </a:pPr>
            <a:r>
              <a:rPr lang="nb-NO" dirty="0" smtClean="0"/>
              <a:t>Varierer i:</a:t>
            </a:r>
          </a:p>
          <a:p>
            <a:pPr lvl="1"/>
            <a:r>
              <a:rPr lang="nb-NO" dirty="0" smtClean="0"/>
              <a:t>Lengde</a:t>
            </a:r>
          </a:p>
          <a:p>
            <a:pPr lvl="1"/>
            <a:r>
              <a:rPr lang="nb-NO" dirty="0" smtClean="0"/>
              <a:t>Syntaktisk kompleksitet</a:t>
            </a:r>
          </a:p>
          <a:p>
            <a:pPr lvl="1"/>
            <a:r>
              <a:rPr lang="nb-NO" dirty="0" smtClean="0"/>
              <a:t>Abstrakthet </a:t>
            </a:r>
            <a:r>
              <a:rPr lang="nb-NO" dirty="0" err="1" smtClean="0"/>
              <a:t>mh.t</a:t>
            </a:r>
            <a:r>
              <a:rPr lang="nb-NO" dirty="0" smtClean="0"/>
              <a:t> ideer</a:t>
            </a:r>
          </a:p>
          <a:p>
            <a:pPr lvl="1"/>
            <a:r>
              <a:rPr lang="nb-NO" dirty="0" smtClean="0"/>
              <a:t>Organisering av teksten</a:t>
            </a:r>
          </a:p>
          <a:p>
            <a:pPr>
              <a:buNone/>
            </a:pPr>
            <a:endParaRPr lang="nb-NO" dirty="0" smtClean="0"/>
          </a:p>
          <a:p>
            <a:pPr>
              <a:buNone/>
            </a:pPr>
            <a:r>
              <a:rPr lang="nb-NO" dirty="0" smtClean="0"/>
              <a:t>Ingen oppgavetyper kan derfor betraktes som lette eller </a:t>
            </a:r>
          </a:p>
          <a:p>
            <a:pPr>
              <a:buNone/>
            </a:pPr>
            <a:r>
              <a:rPr lang="nb-NO" dirty="0" smtClean="0"/>
              <a:t>vanskelige. Det avhenger av teksttypen.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186" y="175630"/>
            <a:ext cx="8715005" cy="668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Noen råd om tekster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nb-NO" dirty="0" smtClean="0"/>
              <a:t>Sørg for at instrukser, rubrikker og lignende. Har et språk som alle forstår. </a:t>
            </a:r>
          </a:p>
          <a:p>
            <a:r>
              <a:rPr lang="nb-NO" dirty="0" smtClean="0"/>
              <a:t>Finn tekster som har et innhold/kultur som er like </a:t>
            </a:r>
            <a:r>
              <a:rPr lang="nb-NO" u="sng" dirty="0" smtClean="0"/>
              <a:t>kjent</a:t>
            </a:r>
            <a:r>
              <a:rPr lang="nb-NO" dirty="0" smtClean="0"/>
              <a:t> eller </a:t>
            </a:r>
            <a:r>
              <a:rPr lang="nb-NO" u="sng" dirty="0" smtClean="0"/>
              <a:t>ukjen</a:t>
            </a:r>
            <a:r>
              <a:rPr lang="nb-NO" dirty="0" smtClean="0"/>
              <a:t>t  for alle testtakere. Finn tekster fra L1 situasjoner som forekommer ofte. (Blogginnlegg, </a:t>
            </a:r>
            <a:r>
              <a:rPr lang="nb-NO" dirty="0" err="1" smtClean="0"/>
              <a:t>e-post…</a:t>
            </a:r>
            <a:r>
              <a:rPr lang="nb-NO" i="1" dirty="0" err="1" smtClean="0"/>
              <a:t>all</a:t>
            </a:r>
            <a:r>
              <a:rPr lang="nb-NO" i="1" dirty="0" smtClean="0"/>
              <a:t> </a:t>
            </a:r>
            <a:r>
              <a:rPr lang="nb-NO" i="1" dirty="0" err="1" smtClean="0"/>
              <a:t>inclusive</a:t>
            </a:r>
            <a:r>
              <a:rPr lang="nb-NO" dirty="0" smtClean="0"/>
              <a:t>)</a:t>
            </a:r>
          </a:p>
          <a:p>
            <a:r>
              <a:rPr lang="nb-NO" dirty="0" smtClean="0"/>
              <a:t>Bruk autentiske tekster. Unngå å endre tekstene, det fører ikke til bedre leseforståelse og er ikke reell lesing. Oppgi eventuelt ord, nøkkelord, indiker kontekst (bilder, definisjoner, tabeller som støtter innholdet)</a:t>
            </a:r>
          </a:p>
          <a:p>
            <a:r>
              <a:rPr lang="nb-NO" dirty="0" smtClean="0"/>
              <a:t>Skill mellom </a:t>
            </a:r>
            <a:r>
              <a:rPr lang="nb-NO" dirty="0" err="1" smtClean="0"/>
              <a:t>metakognisjon</a:t>
            </a:r>
            <a:r>
              <a:rPr lang="nb-NO" dirty="0" smtClean="0"/>
              <a:t> (tekstforståelse) og </a:t>
            </a:r>
            <a:r>
              <a:rPr lang="nb-NO" dirty="0" err="1" smtClean="0"/>
              <a:t>metalingvistikk</a:t>
            </a:r>
            <a:r>
              <a:rPr lang="nb-NO" dirty="0" smtClean="0"/>
              <a:t> (grammatikk) som ikke sier noe om tekstforståelse.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Noen råd om tekster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b-NO" dirty="0" smtClean="0"/>
              <a:t>Leseferdighet overføres fra L1 først ved en viss språklig L2 ferdighet ( 95% /5000 ord). Tema, språket, bakgrunnskunnskap og oppgavetype avgjør vanskegrad.</a:t>
            </a:r>
          </a:p>
          <a:p>
            <a:r>
              <a:rPr lang="nb-NO" b="1" dirty="0" smtClean="0">
                <a:solidFill>
                  <a:srgbClr val="FF0000"/>
                </a:solidFill>
              </a:rPr>
              <a:t>Vokabularforståelse er den beste indikatoren for leseforståelse – tidsfaktor</a:t>
            </a:r>
          </a:p>
          <a:p>
            <a:r>
              <a:rPr lang="nb-NO" dirty="0" smtClean="0"/>
              <a:t>Finn oppgaver som knyttes til virkelighetsnære situasjoner på rett nivå. Velg en av fem prosesser med sine særegne prosesser, mål og resultat.</a:t>
            </a:r>
          </a:p>
          <a:p>
            <a:r>
              <a:rPr lang="nb-NO" dirty="0" smtClean="0"/>
              <a:t>Motivasjon og følelser: finn tekster som skaper positive følelser og svar med positiv affektiv verdi ( ikke negativ)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Noen råd om tekster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b-NO" dirty="0" smtClean="0"/>
              <a:t>Lesere reflekterer forskjellig i forhold til litterære tekster ( personlige åpne svar)  og i forhold til faktatekster (holdninger, system). Tester bør avspeile dette.</a:t>
            </a:r>
          </a:p>
          <a:p>
            <a:r>
              <a:rPr lang="nb-NO" dirty="0" smtClean="0"/>
              <a:t> Forfatterens hensikt med teksten, tonen i teksten og stemningen i teksten er viktige elementer i tekstforståelse </a:t>
            </a:r>
            <a:r>
              <a:rPr lang="nb-NO" dirty="0" err="1" smtClean="0"/>
              <a:t>Speatitt</a:t>
            </a:r>
            <a:r>
              <a:rPr lang="nb-NO" dirty="0" smtClean="0"/>
              <a:t> 72 </a:t>
            </a:r>
          </a:p>
          <a:p>
            <a:r>
              <a:rPr lang="nb-NO" dirty="0" smtClean="0"/>
              <a:t>Vurder: </a:t>
            </a:r>
            <a:r>
              <a:rPr lang="nb-NO" dirty="0" err="1" smtClean="0"/>
              <a:t>print</a:t>
            </a:r>
            <a:r>
              <a:rPr lang="nb-NO" dirty="0" smtClean="0"/>
              <a:t>, font, layout etc. slik det normalt forekommer i tekst</a:t>
            </a:r>
          </a:p>
          <a:p>
            <a:r>
              <a:rPr lang="nb-NO" dirty="0" smtClean="0"/>
              <a:t>Tekstens lengde må vurderes i forhold til ”purpose” – </a:t>
            </a:r>
            <a:r>
              <a:rPr lang="nb-NO" dirty="0" smtClean="0">
                <a:solidFill>
                  <a:srgbClr val="FF0000"/>
                </a:solidFill>
              </a:rPr>
              <a:t>tidsbegrensing</a:t>
            </a:r>
            <a:r>
              <a:rPr lang="nb-NO" dirty="0" smtClean="0"/>
              <a:t>?</a:t>
            </a:r>
          </a:p>
          <a:p>
            <a:pPr>
              <a:buNone/>
            </a:pPr>
            <a:endParaRPr lang="nb-NO" dirty="0" smtClean="0"/>
          </a:p>
          <a:p>
            <a:endParaRPr lang="nb-N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innhold 3" descr="lesing6.tiff"/>
          <p:cNvPicPr>
            <a:picLocks noChangeAspect="1"/>
          </p:cNvPicPr>
          <p:nvPr/>
        </p:nvPicPr>
        <p:blipFill>
          <a:blip r:embed="rId3"/>
          <a:srcRect l="-9191" r="-9191"/>
          <a:stretch>
            <a:fillRect/>
          </a:stretch>
        </p:blipFill>
        <p:spPr>
          <a:xfrm>
            <a:off x="-663592" y="302923"/>
            <a:ext cx="10611384" cy="6198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Konklusjon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Det finnes ingen lesetester for fremmedspråk som tester separate ferdigheter og som viser hva eleven kan og ikke kan i leseprosessen.</a:t>
            </a:r>
          </a:p>
          <a:p>
            <a:r>
              <a:rPr lang="nb-NO" dirty="0" smtClean="0"/>
              <a:t>Vi må teste holistisk. </a:t>
            </a:r>
            <a:r>
              <a:rPr lang="nb-NO" dirty="0" err="1" smtClean="0"/>
              <a:t>Alderson</a:t>
            </a:r>
            <a:r>
              <a:rPr lang="nb-NO" dirty="0" smtClean="0"/>
              <a:t> JC. </a:t>
            </a:r>
          </a:p>
          <a:p>
            <a:r>
              <a:rPr lang="nb-NO" dirty="0" smtClean="0"/>
              <a:t>Vi mangler begreper som definerer og skiller lesestrategier (</a:t>
            </a:r>
            <a:r>
              <a:rPr lang="nb-NO" dirty="0" err="1" smtClean="0"/>
              <a:t>process</a:t>
            </a:r>
            <a:r>
              <a:rPr lang="nb-NO" dirty="0" smtClean="0"/>
              <a:t>) fra leseferdigheter ( </a:t>
            </a:r>
            <a:r>
              <a:rPr lang="nb-NO" dirty="0" err="1" smtClean="0"/>
              <a:t>product</a:t>
            </a:r>
            <a:r>
              <a:rPr lang="nb-NO" dirty="0" smtClean="0"/>
              <a:t>) etc. 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30225" y="432319"/>
            <a:ext cx="3008313" cy="914400"/>
          </a:xfrm>
        </p:spPr>
        <p:txBody>
          <a:bodyPr>
            <a:normAutofit/>
          </a:bodyPr>
          <a:lstStyle/>
          <a:p>
            <a:r>
              <a:rPr lang="nb-NO" dirty="0" smtClean="0"/>
              <a:t>Lesing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idx="2"/>
          </p:nvPr>
        </p:nvSpPr>
        <p:spPr>
          <a:xfrm>
            <a:off x="530225" y="1580667"/>
            <a:ext cx="3008313" cy="3262313"/>
          </a:xfr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>
            <a:normAutofit fontScale="25000" lnSpcReduction="20000"/>
          </a:bodyPr>
          <a:lstStyle/>
          <a:p>
            <a:endParaRPr lang="nb-NO" sz="7200" dirty="0" smtClean="0"/>
          </a:p>
          <a:p>
            <a:r>
              <a:rPr lang="nb-NO" sz="7200" dirty="0" smtClean="0">
                <a:hlinkClick r:id="rId3"/>
              </a:rPr>
              <a:t>http://www.aftenposten.no/http://www.bbc.co.uk/</a:t>
            </a:r>
            <a:r>
              <a:rPr lang="nb-NO" sz="7200" dirty="0" smtClean="0"/>
              <a:t>  </a:t>
            </a:r>
            <a:r>
              <a:rPr lang="nb-NO" sz="7200" dirty="0" smtClean="0">
                <a:hlinkClick r:id="rId4"/>
              </a:rPr>
              <a:t>http://english.aljazeera.net/</a:t>
            </a:r>
            <a:r>
              <a:rPr lang="nb-NO" sz="7200" dirty="0" smtClean="0"/>
              <a:t> </a:t>
            </a:r>
            <a:r>
              <a:rPr lang="nb-NO" sz="7200" dirty="0" smtClean="0">
                <a:hlinkClick r:id="rId5"/>
              </a:rPr>
              <a:t>http://dsc.discovery.com/</a:t>
            </a:r>
            <a:r>
              <a:rPr lang="nb-NO" sz="7200" dirty="0" smtClean="0"/>
              <a:t> </a:t>
            </a:r>
          </a:p>
          <a:p>
            <a:r>
              <a:rPr lang="nb-NO" sz="7200" dirty="0" smtClean="0"/>
              <a:t>Kontekst for teksten sier noe om innholdet (sjanger)</a:t>
            </a:r>
          </a:p>
          <a:p>
            <a:endParaRPr lang="nb-NO" sz="7200" dirty="0" smtClean="0"/>
          </a:p>
          <a:p>
            <a:r>
              <a:rPr lang="nb-NO" sz="7200" dirty="0" smtClean="0"/>
              <a:t>”Lesestrategier må læres, men kunnskap om verden er viktigere” Dan </a:t>
            </a:r>
            <a:r>
              <a:rPr lang="nb-NO" sz="7200" dirty="0" err="1" smtClean="0"/>
              <a:t>Willingham</a:t>
            </a:r>
            <a:endParaRPr lang="nb-NO" sz="7200" dirty="0" smtClean="0"/>
          </a:p>
          <a:p>
            <a:endParaRPr lang="nb-NO" sz="7200" dirty="0" smtClean="0"/>
          </a:p>
          <a:p>
            <a:endParaRPr lang="nb-NO" sz="7200" dirty="0" smtClean="0"/>
          </a:p>
          <a:p>
            <a:endParaRPr lang="nb-NO" sz="7200" dirty="0" smtClean="0"/>
          </a:p>
          <a:p>
            <a:r>
              <a:rPr lang="nb-NO" sz="7200" dirty="0" smtClean="0"/>
              <a:t>Avkoding</a:t>
            </a:r>
          </a:p>
          <a:p>
            <a:r>
              <a:rPr lang="nb-NO" sz="7200" dirty="0" smtClean="0"/>
              <a:t>Tolking</a:t>
            </a:r>
          </a:p>
          <a:p>
            <a:r>
              <a:rPr lang="nb-NO" sz="7200" dirty="0" smtClean="0"/>
              <a:t>Kritisk tolking</a:t>
            </a:r>
          </a:p>
          <a:p>
            <a:r>
              <a:rPr lang="nb-NO" sz="7200" dirty="0" smtClean="0">
                <a:hlinkClick r:id="rId6"/>
              </a:rPr>
              <a:t>aftenposten</a:t>
            </a:r>
            <a:endParaRPr lang="nb-NO" sz="7200" dirty="0" smtClean="0"/>
          </a:p>
          <a:p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328319" y="609600"/>
            <a:ext cx="4114800" cy="62484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nb-NO" sz="9600" dirty="0" smtClean="0"/>
              <a:t>Hvordan kan elevene være </a:t>
            </a:r>
          </a:p>
          <a:p>
            <a:pPr>
              <a:buNone/>
            </a:pPr>
            <a:r>
              <a:rPr lang="nb-NO" sz="9600" dirty="0" smtClean="0"/>
              <a:t>kritiske til hva de leser?</a:t>
            </a:r>
          </a:p>
          <a:p>
            <a:pPr>
              <a:buFont typeface="Wingdings" charset="2"/>
              <a:buChar char="ü"/>
            </a:pPr>
            <a:r>
              <a:rPr lang="nb-NO" sz="9600" dirty="0" smtClean="0"/>
              <a:t>Nyheter</a:t>
            </a:r>
          </a:p>
          <a:p>
            <a:pPr>
              <a:buFont typeface="Wingdings" charset="2"/>
              <a:buChar char="ü"/>
            </a:pPr>
            <a:r>
              <a:rPr lang="nb-NO" sz="9600" dirty="0" smtClean="0"/>
              <a:t>Aktuelle hendelser</a:t>
            </a:r>
          </a:p>
          <a:p>
            <a:pPr>
              <a:buFont typeface="Wingdings" charset="2"/>
              <a:buChar char="ü"/>
            </a:pPr>
            <a:r>
              <a:rPr lang="nb-NO" sz="9600" dirty="0" smtClean="0"/>
              <a:t>Digitale tekster</a:t>
            </a:r>
          </a:p>
          <a:p>
            <a:pPr>
              <a:buFont typeface="Wingdings" charset="2"/>
              <a:buChar char="ü"/>
            </a:pPr>
            <a:r>
              <a:rPr lang="nb-NO" sz="9600" smtClean="0"/>
              <a:t>Læreboka </a:t>
            </a:r>
            <a:endParaRPr lang="nb-NO" sz="9600" dirty="0" smtClean="0"/>
          </a:p>
          <a:p>
            <a:pPr>
              <a:buFont typeface="Wingdings" charset="2"/>
              <a:buChar char="ü"/>
            </a:pPr>
            <a:r>
              <a:rPr lang="nb-NO" sz="9600" smtClean="0"/>
              <a:t>Litterære </a:t>
            </a:r>
            <a:r>
              <a:rPr lang="nb-NO" sz="9600" dirty="0" smtClean="0"/>
              <a:t>lesestunder</a:t>
            </a:r>
          </a:p>
          <a:p>
            <a:pPr>
              <a:buNone/>
            </a:pPr>
            <a:endParaRPr lang="nb-NO" sz="9600" dirty="0" smtClean="0"/>
          </a:p>
          <a:p>
            <a:pPr>
              <a:buNone/>
            </a:pPr>
            <a:r>
              <a:rPr lang="nb-NO" sz="9600" dirty="0" smtClean="0"/>
              <a:t>Hva kan elevene noe om, og </a:t>
            </a:r>
          </a:p>
          <a:p>
            <a:pPr>
              <a:buNone/>
            </a:pPr>
            <a:r>
              <a:rPr lang="nb-NO" sz="9600" dirty="0" smtClean="0"/>
              <a:t>hva interesserer de seg for?</a:t>
            </a:r>
          </a:p>
          <a:p>
            <a:pPr>
              <a:buNone/>
            </a:pPr>
            <a:endParaRPr lang="nb-NO" sz="7200" dirty="0" smtClean="0"/>
          </a:p>
          <a:p>
            <a:pPr>
              <a:buNone/>
            </a:pPr>
            <a:endParaRPr lang="nb-NO" sz="7200" dirty="0" smtClean="0"/>
          </a:p>
          <a:p>
            <a:pPr>
              <a:buNone/>
            </a:pPr>
            <a:endParaRPr lang="nb-NO" sz="7200" dirty="0" smtClean="0"/>
          </a:p>
          <a:p>
            <a:pPr>
              <a:buNone/>
            </a:pPr>
            <a:endParaRPr lang="nb-NO" sz="7200" dirty="0" smtClean="0"/>
          </a:p>
          <a:p>
            <a:pPr>
              <a:buNone/>
            </a:pPr>
            <a:r>
              <a:rPr lang="nb-NO" sz="7200" dirty="0" err="1" smtClean="0"/>
              <a:t>Subjektifisering</a:t>
            </a:r>
            <a:r>
              <a:rPr lang="nb-NO" sz="7200" dirty="0" smtClean="0"/>
              <a:t> ( individets utvikling):</a:t>
            </a:r>
          </a:p>
          <a:p>
            <a:pPr>
              <a:buNone/>
            </a:pPr>
            <a:endParaRPr lang="nb-NO" sz="7200" dirty="0" smtClean="0"/>
          </a:p>
          <a:p>
            <a:pPr>
              <a:buNone/>
            </a:pPr>
            <a:r>
              <a:rPr lang="nb-NO" sz="7200" i="1" dirty="0" smtClean="0"/>
              <a:t>Dannelse er å reise kognitivt og reisen </a:t>
            </a:r>
          </a:p>
          <a:p>
            <a:pPr>
              <a:buNone/>
            </a:pPr>
            <a:r>
              <a:rPr lang="nb-NO" sz="7200" i="1" dirty="0" smtClean="0"/>
              <a:t>danner deg. Egenutvikling preget av </a:t>
            </a:r>
          </a:p>
          <a:p>
            <a:pPr>
              <a:buNone/>
            </a:pPr>
            <a:r>
              <a:rPr lang="nb-NO" sz="7200" i="1" dirty="0" smtClean="0"/>
              <a:t>kreativitet og ny forståelse. </a:t>
            </a:r>
            <a:endParaRPr lang="nb-NO" sz="7200" dirty="0" smtClean="0"/>
          </a:p>
          <a:p>
            <a:pPr algn="r">
              <a:buNone/>
            </a:pPr>
            <a:r>
              <a:rPr lang="nb-NO" sz="2000" dirty="0" smtClean="0"/>
              <a:t>( K Smith)</a:t>
            </a:r>
            <a:endParaRPr lang="nb-NO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PISA 2009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literacy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The PISA 2009 </a:t>
            </a:r>
            <a:r>
              <a:rPr lang="en-GB" b="1" dirty="0" smtClean="0"/>
              <a:t>definition</a:t>
            </a:r>
            <a:r>
              <a:rPr lang="en-GB" dirty="0" smtClean="0"/>
              <a:t> of reading adds engagement in reading as an integral part of reading literacy:</a:t>
            </a:r>
          </a:p>
          <a:p>
            <a:pPr>
              <a:buNone/>
            </a:pPr>
            <a:r>
              <a:rPr lang="en-GB" dirty="0" smtClean="0"/>
              <a:t>Reading literacy is understanding, using, reflecting on and engaging with written texts, in order to achieve one’s goals, to develop one’s knowledge and potential, and to participate in society.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PISA tabell 1.5 s. 44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nb-NO" dirty="0" smtClean="0"/>
              <a:t>The PISA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literacy</a:t>
            </a:r>
            <a:r>
              <a:rPr lang="nb-NO" dirty="0" smtClean="0"/>
              <a:t> </a:t>
            </a:r>
            <a:r>
              <a:rPr lang="nb-NO" dirty="0" err="1" smtClean="0"/>
              <a:t>assessment</a:t>
            </a:r>
            <a:r>
              <a:rPr lang="nb-NO" dirty="0" smtClean="0"/>
              <a:t> is </a:t>
            </a:r>
            <a:r>
              <a:rPr lang="nb-NO" dirty="0" err="1" smtClean="0"/>
              <a:t>built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three</a:t>
            </a:r>
            <a:r>
              <a:rPr lang="nb-NO" dirty="0" smtClean="0"/>
              <a:t> major </a:t>
            </a:r>
            <a:r>
              <a:rPr lang="nb-NO" dirty="0" err="1" smtClean="0"/>
              <a:t>task</a:t>
            </a:r>
            <a:r>
              <a:rPr lang="nb-NO" dirty="0" smtClean="0"/>
              <a:t> </a:t>
            </a:r>
            <a:r>
              <a:rPr lang="nb-NO" dirty="0" err="1" smtClean="0"/>
              <a:t>characteristics</a:t>
            </a:r>
            <a:r>
              <a:rPr lang="nb-NO" dirty="0" smtClean="0"/>
              <a:t>: </a:t>
            </a:r>
          </a:p>
          <a:p>
            <a:r>
              <a:rPr lang="nb-NO" b="1" dirty="0" err="1" smtClean="0"/>
              <a:t>situation</a:t>
            </a:r>
            <a:r>
              <a:rPr lang="nb-NO" dirty="0" smtClean="0"/>
              <a:t> –</a:t>
            </a:r>
            <a:r>
              <a:rPr lang="nb-NO" dirty="0" err="1" smtClean="0"/>
              <a:t>the</a:t>
            </a:r>
            <a:r>
              <a:rPr lang="nb-NO" dirty="0" smtClean="0"/>
              <a:t> range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broad</a:t>
            </a:r>
            <a:r>
              <a:rPr lang="nb-NO" dirty="0" smtClean="0"/>
              <a:t> </a:t>
            </a:r>
            <a:r>
              <a:rPr lang="nb-NO" dirty="0" err="1" smtClean="0"/>
              <a:t>contexts</a:t>
            </a:r>
            <a:r>
              <a:rPr lang="nb-NO" dirty="0" smtClean="0"/>
              <a:t> or purposes for </a:t>
            </a:r>
            <a:r>
              <a:rPr lang="nb-NO" dirty="0" err="1" smtClean="0"/>
              <a:t>which</a:t>
            </a:r>
            <a:r>
              <a:rPr lang="nb-NO" dirty="0" smtClean="0"/>
              <a:t>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takes</a:t>
            </a:r>
            <a:r>
              <a:rPr lang="nb-NO" dirty="0" smtClean="0"/>
              <a:t> </a:t>
            </a:r>
            <a:r>
              <a:rPr lang="nb-NO" dirty="0" err="1" smtClean="0"/>
              <a:t>place</a:t>
            </a:r>
            <a:r>
              <a:rPr lang="nb-NO" dirty="0" smtClean="0"/>
              <a:t>; (Domener)</a:t>
            </a:r>
          </a:p>
          <a:p>
            <a:r>
              <a:rPr lang="nb-NO" b="1" dirty="0" err="1" smtClean="0"/>
              <a:t>text</a:t>
            </a:r>
            <a:r>
              <a:rPr lang="nb-NO" b="1" dirty="0" smtClean="0"/>
              <a:t> </a:t>
            </a:r>
            <a:r>
              <a:rPr lang="nb-NO" dirty="0" smtClean="0"/>
              <a:t>– </a:t>
            </a:r>
            <a:r>
              <a:rPr lang="nb-NO" dirty="0" err="1" smtClean="0"/>
              <a:t>the</a:t>
            </a:r>
            <a:r>
              <a:rPr lang="nb-NO" dirty="0" smtClean="0"/>
              <a:t> range </a:t>
            </a:r>
            <a:r>
              <a:rPr lang="nb-NO" dirty="0" err="1" smtClean="0"/>
              <a:t>of</a:t>
            </a:r>
            <a:r>
              <a:rPr lang="nb-NO" dirty="0" smtClean="0"/>
              <a:t> material </a:t>
            </a:r>
            <a:r>
              <a:rPr lang="nb-NO" dirty="0" err="1" smtClean="0"/>
              <a:t>that</a:t>
            </a:r>
            <a:r>
              <a:rPr lang="nb-NO" dirty="0" smtClean="0"/>
              <a:t> is read;(4 </a:t>
            </a:r>
            <a:r>
              <a:rPr lang="nb-NO" dirty="0" err="1" smtClean="0"/>
              <a:t>distinctions</a:t>
            </a:r>
            <a:r>
              <a:rPr lang="nb-NO" dirty="0" smtClean="0"/>
              <a:t>, </a:t>
            </a:r>
            <a:r>
              <a:rPr lang="nb-NO" dirty="0" err="1" smtClean="0"/>
              <a:t>navigation</a:t>
            </a:r>
            <a:r>
              <a:rPr lang="nb-NO" dirty="0" smtClean="0"/>
              <a:t> </a:t>
            </a:r>
            <a:r>
              <a:rPr lang="nb-NO" dirty="0" err="1" smtClean="0"/>
              <a:t>tools</a:t>
            </a:r>
            <a:r>
              <a:rPr lang="nb-NO" dirty="0" smtClean="0"/>
              <a:t>, </a:t>
            </a:r>
            <a:r>
              <a:rPr lang="nb-NO" dirty="0" err="1" smtClean="0"/>
              <a:t>environment</a:t>
            </a:r>
            <a:r>
              <a:rPr lang="nb-NO" dirty="0" smtClean="0"/>
              <a:t>)</a:t>
            </a:r>
          </a:p>
          <a:p>
            <a:r>
              <a:rPr lang="nb-NO" b="1" dirty="0" err="1" smtClean="0"/>
              <a:t>aspect</a:t>
            </a:r>
            <a:r>
              <a:rPr lang="nb-NO" dirty="0" smtClean="0"/>
              <a:t> –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cognitive</a:t>
            </a:r>
            <a:r>
              <a:rPr lang="nb-NO" dirty="0" smtClean="0"/>
              <a:t> </a:t>
            </a:r>
            <a:r>
              <a:rPr lang="nb-NO" dirty="0" err="1" smtClean="0"/>
              <a:t>approach</a:t>
            </a:r>
            <a:r>
              <a:rPr lang="nb-NO" dirty="0" smtClean="0"/>
              <a:t> </a:t>
            </a:r>
            <a:r>
              <a:rPr lang="nb-NO" dirty="0" err="1" smtClean="0"/>
              <a:t>that</a:t>
            </a:r>
            <a:r>
              <a:rPr lang="nb-NO" dirty="0" smtClean="0"/>
              <a:t> </a:t>
            </a:r>
            <a:r>
              <a:rPr lang="nb-NO" dirty="0" err="1" smtClean="0"/>
              <a:t>determines</a:t>
            </a:r>
            <a:r>
              <a:rPr lang="nb-NO" dirty="0" smtClean="0"/>
              <a:t> </a:t>
            </a:r>
            <a:r>
              <a:rPr lang="nb-NO" dirty="0" err="1" smtClean="0"/>
              <a:t>how</a:t>
            </a:r>
            <a:r>
              <a:rPr lang="nb-NO" dirty="0" smtClean="0"/>
              <a:t> </a:t>
            </a:r>
            <a:r>
              <a:rPr lang="nb-NO" dirty="0" err="1" smtClean="0"/>
              <a:t>readers</a:t>
            </a:r>
            <a:r>
              <a:rPr lang="nb-NO" dirty="0" smtClean="0"/>
              <a:t> </a:t>
            </a:r>
            <a:r>
              <a:rPr lang="nb-NO" dirty="0" err="1" smtClean="0"/>
              <a:t>engage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a </a:t>
            </a:r>
            <a:r>
              <a:rPr lang="nb-NO" dirty="0" err="1" smtClean="0"/>
              <a:t>text</a:t>
            </a:r>
            <a:r>
              <a:rPr lang="nb-NO" dirty="0" smtClean="0"/>
              <a:t>. (mentale strategier)</a:t>
            </a:r>
          </a:p>
          <a:p>
            <a:pPr>
              <a:buNone/>
            </a:pPr>
            <a:r>
              <a:rPr lang="nb-NO" dirty="0" smtClean="0"/>
              <a:t>All </a:t>
            </a:r>
            <a:r>
              <a:rPr lang="nb-NO" dirty="0" err="1" smtClean="0"/>
              <a:t>three</a:t>
            </a:r>
            <a:r>
              <a:rPr lang="nb-NO" dirty="0" smtClean="0"/>
              <a:t> </a:t>
            </a:r>
            <a:r>
              <a:rPr lang="nb-NO" dirty="0" err="1" smtClean="0"/>
              <a:t>contribute</a:t>
            </a:r>
            <a:r>
              <a:rPr lang="nb-NO" dirty="0" smtClean="0"/>
              <a:t> to </a:t>
            </a:r>
            <a:r>
              <a:rPr lang="nb-NO" dirty="0" err="1" smtClean="0"/>
              <a:t>ensuring</a:t>
            </a:r>
            <a:r>
              <a:rPr lang="nb-NO" dirty="0" smtClean="0"/>
              <a:t> </a:t>
            </a:r>
            <a:r>
              <a:rPr lang="nb-NO" dirty="0" err="1" smtClean="0"/>
              <a:t>broad</a:t>
            </a:r>
            <a:r>
              <a:rPr lang="nb-NO" dirty="0" smtClean="0"/>
              <a:t> </a:t>
            </a:r>
            <a:r>
              <a:rPr lang="nb-NO" dirty="0" err="1" smtClean="0"/>
              <a:t>coverage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domain</a:t>
            </a:r>
            <a:r>
              <a:rPr lang="nb-NO" dirty="0" smtClean="0"/>
              <a:t>. In PISA, features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text</a:t>
            </a:r>
            <a:r>
              <a:rPr lang="nb-NO" dirty="0" smtClean="0"/>
              <a:t> and </a:t>
            </a:r>
            <a:r>
              <a:rPr lang="nb-NO" dirty="0" err="1" smtClean="0"/>
              <a:t>aspect</a:t>
            </a:r>
            <a:r>
              <a:rPr lang="nb-NO" dirty="0" smtClean="0"/>
              <a:t> variables (</a:t>
            </a:r>
            <a:r>
              <a:rPr lang="nb-NO" dirty="0" err="1" smtClean="0"/>
              <a:t>but</a:t>
            </a:r>
            <a:r>
              <a:rPr lang="nb-NO" dirty="0" smtClean="0"/>
              <a:t> not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situation</a:t>
            </a:r>
            <a:r>
              <a:rPr lang="nb-NO" dirty="0" smtClean="0"/>
              <a:t> variable)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also</a:t>
            </a:r>
            <a:r>
              <a:rPr lang="nb-NO" dirty="0" smtClean="0"/>
              <a:t> </a:t>
            </a:r>
            <a:r>
              <a:rPr lang="nb-NO" dirty="0" err="1" smtClean="0"/>
              <a:t>manipulated</a:t>
            </a:r>
            <a:r>
              <a:rPr lang="nb-NO" dirty="0" smtClean="0"/>
              <a:t> to </a:t>
            </a:r>
            <a:r>
              <a:rPr lang="nb-NO" dirty="0" err="1" smtClean="0"/>
              <a:t>influence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difficulty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a </a:t>
            </a:r>
            <a:r>
              <a:rPr lang="nb-NO" dirty="0" err="1" smtClean="0"/>
              <a:t>task</a:t>
            </a:r>
            <a:r>
              <a:rPr lang="nb-NO" dirty="0" smtClean="0"/>
              <a:t>.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PISA 2009</a:t>
            </a:r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b-NO" dirty="0" smtClean="0"/>
              <a:t>Ferdigheter elevene må tilegne seg</a:t>
            </a:r>
          </a:p>
          <a:p>
            <a:r>
              <a:rPr lang="nb-NO" dirty="0" smtClean="0"/>
              <a:t>Prosesser de må utføre</a:t>
            </a:r>
          </a:p>
          <a:p>
            <a:r>
              <a:rPr lang="nb-NO" dirty="0" smtClean="0"/>
              <a:t>Kontekst for kunnskap og ferdigheter de skal utføre</a:t>
            </a:r>
          </a:p>
          <a:p>
            <a:pPr>
              <a:buNone/>
            </a:pP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	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There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is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evidence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that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skills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relating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to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engagement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and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metacognition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can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be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taught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.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Interest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in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measuring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both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metacognition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and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engagement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as part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of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PISA 2009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therefore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assumes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that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results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can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yield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information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that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will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be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highly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relevant to policy makers and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that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can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also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influence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the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practice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of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reading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and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learning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and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ultimately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levels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of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reading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 </a:t>
            </a:r>
            <a:r>
              <a:rPr lang="nb-NO" dirty="0" err="1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proficiency</a:t>
            </a:r>
            <a:r>
              <a:rPr lang="nb-NO" dirty="0" smtClean="0">
                <a:solidFill>
                  <a:srgbClr val="000000"/>
                </a:solidFill>
                <a:latin typeface="Optima"/>
                <a:ea typeface="Optima"/>
                <a:cs typeface="Optima"/>
              </a:rPr>
              <a:t>.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Print</a:t>
            </a:r>
            <a:r>
              <a:rPr lang="nb-NO" dirty="0" smtClean="0"/>
              <a:t> / </a:t>
            </a:r>
            <a:r>
              <a:rPr lang="nb-NO" dirty="0" err="1" smtClean="0"/>
              <a:t>electronic</a:t>
            </a:r>
            <a:r>
              <a:rPr lang="nb-NO" dirty="0" smtClean="0"/>
              <a:t> </a:t>
            </a:r>
            <a:r>
              <a:rPr lang="nb-NO" dirty="0" err="1" smtClean="0"/>
              <a:t>reading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nb-NO" dirty="0" smtClean="0"/>
              <a:t>	</a:t>
            </a:r>
            <a:r>
              <a:rPr lang="nb-NO" dirty="0" err="1" smtClean="0"/>
              <a:t>While</a:t>
            </a:r>
            <a:r>
              <a:rPr lang="nb-NO" dirty="0" smtClean="0"/>
              <a:t> </a:t>
            </a:r>
            <a:r>
              <a:rPr lang="nb-NO" dirty="0" err="1" smtClean="0"/>
              <a:t>many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skills </a:t>
            </a:r>
            <a:r>
              <a:rPr lang="nb-NO" dirty="0" err="1" smtClean="0"/>
              <a:t>required</a:t>
            </a:r>
            <a:r>
              <a:rPr lang="nb-NO" dirty="0" smtClean="0"/>
              <a:t> for </a:t>
            </a:r>
            <a:r>
              <a:rPr lang="nb-NO" dirty="0" err="1" smtClean="0"/>
              <a:t>print</a:t>
            </a:r>
            <a:r>
              <a:rPr lang="nb-NO" dirty="0" smtClean="0"/>
              <a:t> and </a:t>
            </a:r>
            <a:r>
              <a:rPr lang="nb-NO" dirty="0" err="1" smtClean="0"/>
              <a:t>electronic</a:t>
            </a:r>
            <a:r>
              <a:rPr lang="nb-NO" dirty="0" smtClean="0"/>
              <a:t>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similar</a:t>
            </a:r>
            <a:r>
              <a:rPr lang="nb-NO" dirty="0" smtClean="0"/>
              <a:t>, </a:t>
            </a:r>
            <a:r>
              <a:rPr lang="nb-NO" b="1" dirty="0" err="1" smtClean="0"/>
              <a:t>electronic</a:t>
            </a:r>
            <a:r>
              <a:rPr lang="nb-NO" b="1" dirty="0" smtClean="0"/>
              <a:t> </a:t>
            </a:r>
            <a:r>
              <a:rPr lang="nb-NO" b="1" dirty="0" err="1" smtClean="0"/>
              <a:t>reading</a:t>
            </a:r>
            <a:r>
              <a:rPr lang="nb-NO" b="1" dirty="0" smtClean="0"/>
              <a:t> </a:t>
            </a:r>
            <a:r>
              <a:rPr lang="nb-NO" b="1" dirty="0" err="1" smtClean="0"/>
              <a:t>demands</a:t>
            </a:r>
            <a:r>
              <a:rPr lang="nb-NO" b="1" dirty="0" smtClean="0"/>
              <a:t> </a:t>
            </a:r>
            <a:r>
              <a:rPr lang="nb-NO" b="1" dirty="0" err="1" smtClean="0"/>
              <a:t>that</a:t>
            </a:r>
            <a:r>
              <a:rPr lang="nb-NO" b="1" dirty="0" smtClean="0"/>
              <a:t> </a:t>
            </a:r>
            <a:r>
              <a:rPr lang="nb-NO" b="1" dirty="0" err="1" smtClean="0"/>
              <a:t>new</a:t>
            </a:r>
            <a:r>
              <a:rPr lang="nb-NO" b="1" dirty="0" smtClean="0"/>
              <a:t> </a:t>
            </a:r>
            <a:r>
              <a:rPr lang="nb-NO" b="1" dirty="0" err="1" smtClean="0"/>
              <a:t>emphases</a:t>
            </a:r>
            <a:r>
              <a:rPr lang="nb-NO" b="1" dirty="0" smtClean="0"/>
              <a:t> and </a:t>
            </a:r>
            <a:r>
              <a:rPr lang="nb-NO" b="1" dirty="0" err="1" smtClean="0"/>
              <a:t>strategies</a:t>
            </a:r>
            <a:r>
              <a:rPr lang="nb-NO" b="1" dirty="0" smtClean="0"/>
              <a:t> be </a:t>
            </a:r>
            <a:r>
              <a:rPr lang="nb-NO" b="1" dirty="0" err="1" smtClean="0"/>
              <a:t>added</a:t>
            </a:r>
            <a:r>
              <a:rPr lang="nb-NO" b="1" dirty="0" smtClean="0"/>
              <a:t> to </a:t>
            </a:r>
            <a:r>
              <a:rPr lang="nb-NO" b="1" dirty="0" err="1" smtClean="0"/>
              <a:t>the</a:t>
            </a:r>
            <a:r>
              <a:rPr lang="nb-NO" b="1" dirty="0" smtClean="0"/>
              <a:t> </a:t>
            </a:r>
            <a:r>
              <a:rPr lang="nb-NO" b="1" dirty="0" err="1" smtClean="0"/>
              <a:t>repertoires</a:t>
            </a:r>
            <a:r>
              <a:rPr lang="nb-NO" b="1" dirty="0" smtClean="0"/>
              <a:t> </a:t>
            </a:r>
            <a:r>
              <a:rPr lang="nb-NO" b="1" dirty="0" err="1" smtClean="0"/>
              <a:t>of</a:t>
            </a:r>
            <a:r>
              <a:rPr lang="nb-NO" b="1" dirty="0" smtClean="0"/>
              <a:t> </a:t>
            </a:r>
            <a:r>
              <a:rPr lang="nb-NO" b="1" dirty="0" err="1" smtClean="0"/>
              <a:t>readers</a:t>
            </a:r>
            <a:r>
              <a:rPr lang="nb-NO" dirty="0" smtClean="0"/>
              <a:t>. </a:t>
            </a:r>
            <a:r>
              <a:rPr lang="nb-NO" dirty="0" err="1" smtClean="0"/>
              <a:t>Gathering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dirty="0" smtClean="0"/>
              <a:t> </a:t>
            </a:r>
            <a:r>
              <a:rPr lang="nb-NO" dirty="0" err="1" smtClean="0"/>
              <a:t>on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Internet </a:t>
            </a:r>
            <a:r>
              <a:rPr lang="nb-NO" dirty="0" err="1" smtClean="0"/>
              <a:t>requires</a:t>
            </a:r>
            <a:r>
              <a:rPr lang="nb-NO" dirty="0" smtClean="0"/>
              <a:t> </a:t>
            </a:r>
            <a:r>
              <a:rPr lang="nb-NO" dirty="0" err="1" smtClean="0"/>
              <a:t>skimming</a:t>
            </a:r>
            <a:r>
              <a:rPr lang="nb-NO" dirty="0" smtClean="0"/>
              <a:t> and </a:t>
            </a:r>
            <a:r>
              <a:rPr lang="nb-NO" dirty="0" err="1" smtClean="0"/>
              <a:t>scanning</a:t>
            </a:r>
            <a:r>
              <a:rPr lang="nb-NO" dirty="0" smtClean="0"/>
              <a:t> </a:t>
            </a:r>
            <a:r>
              <a:rPr lang="nb-NO" dirty="0" err="1" smtClean="0"/>
              <a:t>through</a:t>
            </a:r>
            <a:r>
              <a:rPr lang="nb-NO" dirty="0" smtClean="0"/>
              <a:t> large </a:t>
            </a:r>
            <a:r>
              <a:rPr lang="nb-NO" dirty="0" err="1" smtClean="0"/>
              <a:t>amounts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material and </a:t>
            </a:r>
            <a:r>
              <a:rPr lang="nb-NO" dirty="0" err="1" smtClean="0"/>
              <a:t>immediately</a:t>
            </a:r>
            <a:r>
              <a:rPr lang="nb-NO" dirty="0" smtClean="0"/>
              <a:t> </a:t>
            </a:r>
            <a:r>
              <a:rPr lang="nb-NO" dirty="0" err="1" smtClean="0"/>
              <a:t>evaluating</a:t>
            </a:r>
            <a:r>
              <a:rPr lang="nb-NO" dirty="0" smtClean="0"/>
              <a:t> </a:t>
            </a:r>
            <a:r>
              <a:rPr lang="nb-NO" dirty="0" err="1" smtClean="0"/>
              <a:t>its</a:t>
            </a:r>
            <a:r>
              <a:rPr lang="nb-NO" dirty="0" smtClean="0"/>
              <a:t> </a:t>
            </a:r>
            <a:r>
              <a:rPr lang="nb-NO" dirty="0" err="1" smtClean="0"/>
              <a:t>credibility</a:t>
            </a:r>
            <a:r>
              <a:rPr lang="nb-NO" dirty="0" smtClean="0"/>
              <a:t>. </a:t>
            </a:r>
            <a:r>
              <a:rPr lang="nb-NO" dirty="0" err="1" smtClean="0"/>
              <a:t>Critical</a:t>
            </a:r>
            <a:r>
              <a:rPr lang="nb-NO" dirty="0" smtClean="0"/>
              <a:t> </a:t>
            </a:r>
            <a:r>
              <a:rPr lang="nb-NO" dirty="0" err="1" smtClean="0"/>
              <a:t>thinking</a:t>
            </a:r>
            <a:r>
              <a:rPr lang="nb-NO" dirty="0" smtClean="0"/>
              <a:t>, </a:t>
            </a:r>
            <a:r>
              <a:rPr lang="nb-NO" dirty="0" err="1" smtClean="0"/>
              <a:t>therefore</a:t>
            </a:r>
            <a:r>
              <a:rPr lang="nb-NO" dirty="0" smtClean="0"/>
              <a:t>, has </a:t>
            </a:r>
            <a:r>
              <a:rPr lang="nb-NO" dirty="0" err="1" smtClean="0"/>
              <a:t>become</a:t>
            </a:r>
            <a:r>
              <a:rPr lang="nb-NO" dirty="0" smtClean="0"/>
              <a:t> more </a:t>
            </a:r>
            <a:r>
              <a:rPr lang="nb-NO" dirty="0" err="1" smtClean="0"/>
              <a:t>important</a:t>
            </a:r>
            <a:r>
              <a:rPr lang="nb-NO" dirty="0" smtClean="0"/>
              <a:t> </a:t>
            </a:r>
            <a:r>
              <a:rPr lang="nb-NO" dirty="0" err="1" smtClean="0"/>
              <a:t>than</a:t>
            </a:r>
            <a:r>
              <a:rPr lang="nb-NO" dirty="0" smtClean="0"/>
              <a:t> ever in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literacy</a:t>
            </a:r>
            <a:r>
              <a:rPr lang="nb-NO" dirty="0" smtClean="0"/>
              <a:t> (</a:t>
            </a:r>
            <a:r>
              <a:rPr lang="nb-NO" dirty="0" err="1" smtClean="0"/>
              <a:t>Halpern</a:t>
            </a:r>
            <a:r>
              <a:rPr lang="nb-NO" dirty="0" smtClean="0"/>
              <a:t>, 1989; </a:t>
            </a:r>
            <a:r>
              <a:rPr lang="nb-NO" dirty="0" err="1" smtClean="0"/>
              <a:t>Shetzer</a:t>
            </a:r>
            <a:r>
              <a:rPr lang="nb-NO" dirty="0" smtClean="0"/>
              <a:t> &amp; </a:t>
            </a:r>
            <a:r>
              <a:rPr lang="nb-NO" dirty="0" err="1" smtClean="0"/>
              <a:t>Warschauer</a:t>
            </a:r>
            <a:r>
              <a:rPr lang="nb-NO" dirty="0" smtClean="0"/>
              <a:t>, 2000; </a:t>
            </a:r>
            <a:r>
              <a:rPr lang="nb-NO" dirty="0" err="1" smtClean="0"/>
              <a:t>Warschauer</a:t>
            </a:r>
            <a:r>
              <a:rPr lang="nb-NO" dirty="0" smtClean="0"/>
              <a:t>, 1999). </a:t>
            </a:r>
            <a:r>
              <a:rPr lang="nb-NO" dirty="0" err="1" smtClean="0"/>
              <a:t>Warschauer</a:t>
            </a:r>
            <a:r>
              <a:rPr lang="nb-NO" dirty="0" smtClean="0"/>
              <a:t> </a:t>
            </a:r>
            <a:r>
              <a:rPr lang="nb-NO" dirty="0" err="1" smtClean="0"/>
              <a:t>concludes</a:t>
            </a:r>
            <a:r>
              <a:rPr lang="nb-NO" dirty="0" smtClean="0"/>
              <a:t> </a:t>
            </a:r>
            <a:r>
              <a:rPr lang="nb-NO" dirty="0" err="1" smtClean="0"/>
              <a:t>that</a:t>
            </a:r>
            <a:r>
              <a:rPr lang="nb-NO" dirty="0" smtClean="0"/>
              <a:t> </a:t>
            </a:r>
            <a:r>
              <a:rPr lang="nb-NO" dirty="0" err="1" smtClean="0"/>
              <a:t>overcoming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“digital </a:t>
            </a:r>
            <a:r>
              <a:rPr lang="nb-NO" dirty="0" err="1" smtClean="0"/>
              <a:t>divide</a:t>
            </a:r>
            <a:r>
              <a:rPr lang="nb-NO" dirty="0" smtClean="0"/>
              <a:t>” is not </a:t>
            </a:r>
            <a:r>
              <a:rPr lang="nb-NO" dirty="0" err="1" smtClean="0"/>
              <a:t>only</a:t>
            </a:r>
            <a:r>
              <a:rPr lang="nb-NO" dirty="0" smtClean="0"/>
              <a:t> a matter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achieving</a:t>
            </a:r>
            <a:r>
              <a:rPr lang="nb-NO" dirty="0" smtClean="0"/>
              <a:t> online </a:t>
            </a:r>
            <a:r>
              <a:rPr lang="nb-NO" dirty="0" err="1" smtClean="0"/>
              <a:t>access</a:t>
            </a:r>
            <a:r>
              <a:rPr lang="nb-NO" dirty="0" smtClean="0"/>
              <a:t>, </a:t>
            </a:r>
            <a:r>
              <a:rPr lang="nb-NO" dirty="0" err="1" smtClean="0"/>
              <a:t>but</a:t>
            </a:r>
            <a:r>
              <a:rPr lang="nb-NO" dirty="0" smtClean="0"/>
              <a:t> </a:t>
            </a:r>
            <a:r>
              <a:rPr lang="nb-NO" dirty="0" err="1" smtClean="0"/>
              <a:t>also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enhancing</a:t>
            </a:r>
            <a:r>
              <a:rPr lang="nb-NO" dirty="0" smtClean="0"/>
              <a:t> </a:t>
            </a:r>
            <a:r>
              <a:rPr lang="nb-NO" dirty="0" err="1" smtClean="0"/>
              <a:t>people’s</a:t>
            </a:r>
            <a:r>
              <a:rPr lang="nb-NO" dirty="0" smtClean="0"/>
              <a:t> </a:t>
            </a:r>
            <a:r>
              <a:rPr lang="nb-NO" dirty="0" err="1" smtClean="0"/>
              <a:t>abilities</a:t>
            </a:r>
            <a:r>
              <a:rPr lang="nb-NO" dirty="0" smtClean="0"/>
              <a:t> to </a:t>
            </a:r>
            <a:r>
              <a:rPr lang="nb-NO" dirty="0" err="1" smtClean="0"/>
              <a:t>integrate</a:t>
            </a:r>
            <a:r>
              <a:rPr lang="nb-NO" dirty="0" smtClean="0"/>
              <a:t>, </a:t>
            </a:r>
            <a:r>
              <a:rPr lang="nb-NO" dirty="0" err="1" smtClean="0"/>
              <a:t>evaluate</a:t>
            </a:r>
            <a:r>
              <a:rPr lang="nb-NO" dirty="0" smtClean="0"/>
              <a:t> and </a:t>
            </a:r>
            <a:r>
              <a:rPr lang="nb-NO" dirty="0" err="1" smtClean="0"/>
              <a:t>communicate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dirty="0" smtClean="0"/>
              <a:t>.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530352" y="320040"/>
            <a:ext cx="3008376" cy="733738"/>
          </a:xfrm>
        </p:spPr>
        <p:txBody>
          <a:bodyPr/>
          <a:lstStyle/>
          <a:p>
            <a:r>
              <a:rPr lang="nb-NO" dirty="0" smtClean="0"/>
              <a:t>Visible teaching</a:t>
            </a:r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type="body" sz="half" idx="2"/>
          </p:nvPr>
        </p:nvSpPr>
        <p:spPr>
          <a:xfrm>
            <a:off x="530352" y="1053778"/>
            <a:ext cx="3008376" cy="264292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nb-NO" b="1" dirty="0" smtClean="0"/>
              <a:t>Innhold</a:t>
            </a:r>
          </a:p>
          <a:p>
            <a:pPr algn="ctr"/>
            <a:r>
              <a:rPr lang="nb-NO" dirty="0" err="1" smtClean="0"/>
              <a:t>Awareness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learning</a:t>
            </a:r>
            <a:r>
              <a:rPr lang="nb-NO" dirty="0" smtClean="0"/>
              <a:t> </a:t>
            </a:r>
            <a:r>
              <a:rPr lang="nb-NO" dirty="0" err="1" smtClean="0"/>
              <a:t>intentions</a:t>
            </a:r>
            <a:endParaRPr lang="nb-NO" dirty="0" smtClean="0"/>
          </a:p>
          <a:p>
            <a:pPr algn="ctr"/>
            <a:r>
              <a:rPr lang="nb-NO" dirty="0" smtClean="0"/>
              <a:t>Know </a:t>
            </a:r>
            <a:r>
              <a:rPr lang="nb-NO" dirty="0" err="1" smtClean="0"/>
              <a:t>enough</a:t>
            </a:r>
            <a:r>
              <a:rPr lang="nb-NO" dirty="0" smtClean="0"/>
              <a:t> </a:t>
            </a:r>
            <a:r>
              <a:rPr lang="nb-NO" dirty="0" err="1" smtClean="0"/>
              <a:t>about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content</a:t>
            </a:r>
            <a:r>
              <a:rPr lang="nb-NO" dirty="0" smtClean="0"/>
              <a:t> to </a:t>
            </a:r>
            <a:r>
              <a:rPr lang="nb-NO" dirty="0" err="1" smtClean="0"/>
              <a:t>provide</a:t>
            </a:r>
            <a:r>
              <a:rPr lang="nb-NO" dirty="0" smtClean="0"/>
              <a:t> </a:t>
            </a:r>
            <a:r>
              <a:rPr lang="nb-NO" dirty="0" err="1" smtClean="0"/>
              <a:t>meaningful</a:t>
            </a:r>
            <a:r>
              <a:rPr lang="nb-NO" dirty="0" smtClean="0"/>
              <a:t> and </a:t>
            </a:r>
            <a:r>
              <a:rPr lang="nb-NO" dirty="0" err="1" smtClean="0"/>
              <a:t>chalenging</a:t>
            </a:r>
            <a:r>
              <a:rPr lang="nb-NO" dirty="0" smtClean="0"/>
              <a:t> </a:t>
            </a:r>
            <a:r>
              <a:rPr lang="nb-NO" dirty="0" err="1" smtClean="0"/>
              <a:t>learning</a:t>
            </a:r>
            <a:r>
              <a:rPr lang="nb-NO" dirty="0" smtClean="0"/>
              <a:t> </a:t>
            </a:r>
            <a:r>
              <a:rPr lang="nb-NO" dirty="0" err="1" smtClean="0"/>
              <a:t>experiences</a:t>
            </a:r>
            <a:endParaRPr lang="nb-NO" dirty="0" smtClean="0"/>
          </a:p>
        </p:txBody>
      </p:sp>
      <p:pic>
        <p:nvPicPr>
          <p:cNvPr id="7" name="Bild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3050" y="1750877"/>
            <a:ext cx="2165500" cy="3011623"/>
          </a:xfrm>
          <a:prstGeom prst="rect">
            <a:avLst/>
          </a:prstGeom>
        </p:spPr>
      </p:pic>
      <p:sp>
        <p:nvSpPr>
          <p:cNvPr id="9" name="Rektangel 8"/>
          <p:cNvSpPr/>
          <p:nvPr/>
        </p:nvSpPr>
        <p:spPr>
          <a:xfrm>
            <a:off x="4223223" y="4762500"/>
            <a:ext cx="4378122" cy="1483483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ctr" defTabSz="914400">
              <a:lnSpc>
                <a:spcPct val="120000"/>
              </a:lnSpc>
              <a:spcBef>
                <a:spcPts val="2000"/>
              </a:spcBef>
              <a:buClr>
                <a:srgbClr val="000000">
                  <a:lumMod val="75000"/>
                  <a:lumOff val="25000"/>
                </a:srgbClr>
              </a:buClr>
            </a:pPr>
            <a:r>
              <a:rPr lang="nb-NO" sz="16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John </a:t>
            </a:r>
            <a:r>
              <a:rPr lang="nb-NO" sz="1600" b="1" dirty="0" err="1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Hattie</a:t>
            </a:r>
            <a:endParaRPr lang="nb-NO" sz="1600" b="1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lvl="0" algn="ctr" defTabSz="914400">
              <a:lnSpc>
                <a:spcPct val="120000"/>
              </a:lnSpc>
              <a:spcBef>
                <a:spcPts val="2000"/>
              </a:spcBef>
              <a:buClr>
                <a:srgbClr val="000000">
                  <a:lumMod val="75000"/>
                  <a:lumOff val="25000"/>
                </a:srgbClr>
              </a:buClr>
            </a:pPr>
            <a:r>
              <a:rPr lang="nb-NO" sz="16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Professor </a:t>
            </a:r>
            <a:r>
              <a:rPr lang="nb-NO" sz="1600" b="1" dirty="0" err="1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of</a:t>
            </a:r>
            <a:r>
              <a:rPr lang="nb-NO" sz="16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 Education, </a:t>
            </a:r>
            <a:r>
              <a:rPr lang="nb-NO" sz="1600" b="1" dirty="0" err="1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Faculty</a:t>
            </a:r>
            <a:r>
              <a:rPr lang="nb-NO" sz="16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nb-NO" sz="1600" b="1" dirty="0" err="1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of</a:t>
            </a:r>
            <a:r>
              <a:rPr lang="nb-NO" sz="16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 Education,</a:t>
            </a:r>
          </a:p>
          <a:p>
            <a:pPr lvl="0" algn="ctr" defTabSz="914400">
              <a:lnSpc>
                <a:spcPct val="120000"/>
              </a:lnSpc>
              <a:spcBef>
                <a:spcPts val="2000"/>
              </a:spcBef>
              <a:buClr>
                <a:srgbClr val="000000">
                  <a:lumMod val="75000"/>
                  <a:lumOff val="25000"/>
                </a:srgbClr>
              </a:buClr>
            </a:pPr>
            <a:r>
              <a:rPr lang="nb-NO" sz="16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The University </a:t>
            </a:r>
            <a:r>
              <a:rPr lang="nb-NO" sz="1600" b="1" dirty="0" err="1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of</a:t>
            </a:r>
            <a:r>
              <a:rPr lang="nb-NO" sz="16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 Auckland</a:t>
            </a:r>
            <a:endParaRPr lang="nb-NO" sz="16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0" name="Rektangel 9"/>
          <p:cNvSpPr/>
          <p:nvPr/>
        </p:nvSpPr>
        <p:spPr>
          <a:xfrm>
            <a:off x="530352" y="4282661"/>
            <a:ext cx="3008376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20000"/>
              </a:lnSpc>
              <a:spcBef>
                <a:spcPts val="2000"/>
              </a:spcBef>
              <a:buClr>
                <a:srgbClr val="000000">
                  <a:lumMod val="75000"/>
                  <a:lumOff val="25000"/>
                </a:srgbClr>
              </a:buClr>
            </a:pPr>
            <a:r>
              <a:rPr lang="nb-NO" sz="16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Student</a:t>
            </a:r>
          </a:p>
          <a:p>
            <a:pPr lvl="0" algn="ctr" defTabSz="914400">
              <a:lnSpc>
                <a:spcPct val="120000"/>
              </a:lnSpc>
              <a:spcBef>
                <a:spcPts val="2000"/>
              </a:spcBef>
              <a:buClr>
                <a:srgbClr val="000000">
                  <a:lumMod val="75000"/>
                  <a:lumOff val="25000"/>
                </a:srgbClr>
              </a:buClr>
            </a:pPr>
            <a:r>
              <a:rPr lang="nb-NO" sz="16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Knowing</a:t>
            </a:r>
            <a:r>
              <a:rPr lang="nb-NO" sz="1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nb-NO" sz="16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when</a:t>
            </a:r>
            <a:r>
              <a:rPr lang="nb-NO" sz="1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nb-NO" sz="16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the</a:t>
            </a:r>
            <a:r>
              <a:rPr lang="nb-NO" sz="1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student is </a:t>
            </a:r>
            <a:r>
              <a:rPr lang="nb-NO" sz="16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successful</a:t>
            </a:r>
            <a:endParaRPr lang="nb-NO" sz="1600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lvl="0" algn="ctr" defTabSz="914400">
              <a:lnSpc>
                <a:spcPct val="120000"/>
              </a:lnSpc>
              <a:spcBef>
                <a:spcPts val="2000"/>
              </a:spcBef>
              <a:buClr>
                <a:srgbClr val="000000">
                  <a:lumMod val="75000"/>
                  <a:lumOff val="25000"/>
                </a:srgbClr>
              </a:buClr>
            </a:pPr>
            <a:r>
              <a:rPr lang="nb-NO" sz="16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Having</a:t>
            </a:r>
            <a:r>
              <a:rPr lang="nb-NO" sz="1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nb-NO" sz="16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sufficient</a:t>
            </a:r>
            <a:r>
              <a:rPr lang="nb-NO" sz="1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nb-NO" sz="16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understanding</a:t>
            </a:r>
            <a:r>
              <a:rPr lang="nb-NO" sz="1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nb-NO" sz="16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of</a:t>
            </a:r>
            <a:r>
              <a:rPr lang="nb-NO" sz="1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nb-NO" sz="16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the</a:t>
            </a:r>
            <a:r>
              <a:rPr lang="nb-NO" sz="1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nb-NO" sz="16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student’s</a:t>
            </a:r>
            <a:r>
              <a:rPr lang="nb-NO" sz="16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nb-NO" sz="16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understanding</a:t>
            </a:r>
            <a:endParaRPr lang="nb-NO" sz="16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11" name="Tittel 1"/>
          <p:cNvSpPr txBox="1">
            <a:spLocks/>
          </p:cNvSpPr>
          <p:nvPr/>
        </p:nvSpPr>
        <p:spPr>
          <a:xfrm>
            <a:off x="530352" y="3548986"/>
            <a:ext cx="3008376" cy="7336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Visible </a:t>
            </a:r>
            <a:r>
              <a:rPr kumimoji="0" lang="nb-NO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learning</a:t>
            </a:r>
            <a:endParaRPr kumimoji="0" lang="nb-NO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5867950" y="1053778"/>
            <a:ext cx="1169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400" b="1" i="1" dirty="0" smtClean="0">
                <a:solidFill>
                  <a:srgbClr val="3C342B"/>
                </a:solidFill>
              </a:rPr>
              <a:t>Visible</a:t>
            </a:r>
            <a:endParaRPr lang="nb-NO" sz="2400" b="1" i="1" dirty="0">
              <a:solidFill>
                <a:srgbClr val="3C342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PISA -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tasks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b-NO" dirty="0" smtClean="0"/>
              <a:t>For </a:t>
            </a:r>
            <a:r>
              <a:rPr lang="nb-NO" dirty="0" err="1" smtClean="0"/>
              <a:t>example</a:t>
            </a:r>
            <a:r>
              <a:rPr lang="nb-NO" dirty="0" smtClean="0"/>
              <a:t>, a </a:t>
            </a:r>
            <a:r>
              <a:rPr lang="nb-NO" dirty="0" err="1" smtClean="0"/>
              <a:t>reader</a:t>
            </a:r>
            <a:r>
              <a:rPr lang="nb-NO" dirty="0" smtClean="0"/>
              <a:t> </a:t>
            </a:r>
            <a:r>
              <a:rPr lang="nb-NO" dirty="0" err="1" smtClean="0"/>
              <a:t>may</a:t>
            </a:r>
            <a:r>
              <a:rPr lang="nb-NO" dirty="0" smtClean="0"/>
              <a:t> be </a:t>
            </a:r>
            <a:r>
              <a:rPr lang="nb-NO" dirty="0" err="1" smtClean="0"/>
              <a:t>taught</a:t>
            </a:r>
            <a:r>
              <a:rPr lang="nb-NO" dirty="0" smtClean="0"/>
              <a:t> to </a:t>
            </a:r>
            <a:r>
              <a:rPr lang="nb-NO" dirty="0" err="1" smtClean="0"/>
              <a:t>generate</a:t>
            </a:r>
            <a:r>
              <a:rPr lang="nb-NO" dirty="0" smtClean="0"/>
              <a:t> </a:t>
            </a:r>
            <a:r>
              <a:rPr lang="nb-NO" dirty="0" err="1" smtClean="0"/>
              <a:t>questions</a:t>
            </a:r>
            <a:r>
              <a:rPr lang="nb-NO" dirty="0" smtClean="0"/>
              <a:t> </a:t>
            </a:r>
            <a:r>
              <a:rPr lang="nb-NO" dirty="0" err="1" smtClean="0"/>
              <a:t>about</a:t>
            </a:r>
            <a:r>
              <a:rPr lang="nb-NO" dirty="0" smtClean="0"/>
              <a:t> a </a:t>
            </a:r>
            <a:r>
              <a:rPr lang="nb-NO" dirty="0" err="1" smtClean="0"/>
              <a:t>text</a:t>
            </a:r>
            <a:r>
              <a:rPr lang="nb-NO" dirty="0" smtClean="0"/>
              <a:t> as it is </a:t>
            </a:r>
            <a:r>
              <a:rPr lang="nb-NO" dirty="0" err="1" smtClean="0"/>
              <a:t>read</a:t>
            </a:r>
            <a:r>
              <a:rPr lang="nb-NO" dirty="0" smtClean="0"/>
              <a:t>. </a:t>
            </a:r>
            <a:r>
              <a:rPr lang="nb-NO" dirty="0" err="1" smtClean="0"/>
              <a:t>These</a:t>
            </a:r>
            <a:r>
              <a:rPr lang="nb-NO" dirty="0" smtClean="0"/>
              <a:t> </a:t>
            </a:r>
            <a:r>
              <a:rPr lang="nb-NO" dirty="0" err="1" smtClean="0"/>
              <a:t>questions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why</a:t>
            </a:r>
            <a:r>
              <a:rPr lang="nb-NO" dirty="0" smtClean="0"/>
              <a:t>, </a:t>
            </a:r>
            <a:r>
              <a:rPr lang="nb-NO" dirty="0" err="1" smtClean="0"/>
              <a:t>what</a:t>
            </a:r>
            <a:r>
              <a:rPr lang="nb-NO" dirty="0" smtClean="0"/>
              <a:t>, </a:t>
            </a:r>
            <a:r>
              <a:rPr lang="nb-NO" dirty="0" err="1" smtClean="0"/>
              <a:t>how</a:t>
            </a:r>
            <a:r>
              <a:rPr lang="nb-NO" dirty="0" smtClean="0"/>
              <a:t>, </a:t>
            </a:r>
            <a:r>
              <a:rPr lang="nb-NO" dirty="0" err="1" smtClean="0"/>
              <a:t>when</a:t>
            </a:r>
            <a:r>
              <a:rPr lang="nb-NO" dirty="0" smtClean="0"/>
              <a:t>, or </a:t>
            </a:r>
            <a:r>
              <a:rPr lang="nb-NO" dirty="0" err="1" smtClean="0"/>
              <a:t>where</a:t>
            </a:r>
            <a:r>
              <a:rPr lang="nb-NO" dirty="0" smtClean="0"/>
              <a:t> </a:t>
            </a:r>
            <a:r>
              <a:rPr lang="nb-NO" dirty="0" err="1" smtClean="0"/>
              <a:t>variety</a:t>
            </a:r>
            <a:r>
              <a:rPr lang="nb-NO" dirty="0" smtClean="0"/>
              <a:t>. </a:t>
            </a:r>
          </a:p>
          <a:p>
            <a:r>
              <a:rPr lang="nb-NO" dirty="0" smtClean="0"/>
              <a:t>By </a:t>
            </a:r>
            <a:r>
              <a:rPr lang="nb-NO" dirty="0" err="1" smtClean="0"/>
              <a:t>generating</a:t>
            </a:r>
            <a:r>
              <a:rPr lang="nb-NO" dirty="0" smtClean="0"/>
              <a:t> </a:t>
            </a:r>
            <a:r>
              <a:rPr lang="nb-NO" dirty="0" err="1" smtClean="0"/>
              <a:t>such</a:t>
            </a:r>
            <a:r>
              <a:rPr lang="nb-NO" dirty="0" smtClean="0"/>
              <a:t> </a:t>
            </a:r>
            <a:r>
              <a:rPr lang="nb-NO" dirty="0" err="1" smtClean="0"/>
              <a:t>questions</a:t>
            </a:r>
            <a:r>
              <a:rPr lang="nb-NO" dirty="0" smtClean="0"/>
              <a:t> and </a:t>
            </a:r>
            <a:r>
              <a:rPr lang="nb-NO" dirty="0" err="1" smtClean="0"/>
              <a:t>trying</a:t>
            </a:r>
            <a:r>
              <a:rPr lang="nb-NO" dirty="0" smtClean="0"/>
              <a:t> to </a:t>
            </a:r>
            <a:r>
              <a:rPr lang="nb-NO" dirty="0" err="1" smtClean="0"/>
              <a:t>answer</a:t>
            </a:r>
            <a:r>
              <a:rPr lang="nb-NO" dirty="0" smtClean="0"/>
              <a:t> </a:t>
            </a:r>
            <a:r>
              <a:rPr lang="nb-NO" dirty="0" err="1" smtClean="0"/>
              <a:t>them</a:t>
            </a:r>
            <a:r>
              <a:rPr lang="nb-NO" dirty="0" smtClean="0"/>
              <a:t>,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reader</a:t>
            </a:r>
            <a:r>
              <a:rPr lang="nb-NO" dirty="0" smtClean="0"/>
              <a:t> </a:t>
            </a:r>
            <a:r>
              <a:rPr lang="nb-NO" dirty="0" err="1" smtClean="0"/>
              <a:t>processes</a:t>
            </a:r>
            <a:r>
              <a:rPr lang="nb-NO" dirty="0" smtClean="0"/>
              <a:t>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text</a:t>
            </a:r>
            <a:r>
              <a:rPr lang="nb-NO" dirty="0" smtClean="0"/>
              <a:t> more </a:t>
            </a:r>
            <a:r>
              <a:rPr lang="nb-NO" dirty="0" err="1" smtClean="0"/>
              <a:t>actively</a:t>
            </a:r>
            <a:r>
              <a:rPr lang="nb-NO" dirty="0" smtClean="0"/>
              <a:t>. </a:t>
            </a:r>
          </a:p>
          <a:p>
            <a:r>
              <a:rPr lang="nb-NO" dirty="0" err="1" smtClean="0"/>
              <a:t>Other</a:t>
            </a:r>
            <a:r>
              <a:rPr lang="nb-NO" dirty="0" smtClean="0"/>
              <a:t> </a:t>
            </a:r>
            <a:r>
              <a:rPr lang="nb-NO" dirty="0" err="1" smtClean="0"/>
              <a:t>strategies</a:t>
            </a:r>
            <a:r>
              <a:rPr lang="nb-NO" dirty="0" smtClean="0"/>
              <a:t> relevant to </a:t>
            </a:r>
            <a:r>
              <a:rPr lang="nb-NO" dirty="0" err="1" smtClean="0"/>
              <a:t>different</a:t>
            </a:r>
            <a:r>
              <a:rPr lang="nb-NO" dirty="0" smtClean="0"/>
              <a:t> purposes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are</a:t>
            </a:r>
            <a:r>
              <a:rPr lang="nb-NO" dirty="0" smtClean="0"/>
              <a:t> </a:t>
            </a:r>
            <a:r>
              <a:rPr lang="nb-NO" dirty="0" err="1" smtClean="0"/>
              <a:t>various</a:t>
            </a:r>
            <a:r>
              <a:rPr lang="nb-NO" dirty="0" smtClean="0"/>
              <a:t> forms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highlighting</a:t>
            </a:r>
            <a:r>
              <a:rPr lang="nb-NO" dirty="0" smtClean="0"/>
              <a:t> and summing up </a:t>
            </a:r>
            <a:r>
              <a:rPr lang="nb-NO" dirty="0" err="1" smtClean="0"/>
              <a:t>important</a:t>
            </a:r>
            <a:r>
              <a:rPr lang="nb-NO" dirty="0" smtClean="0"/>
              <a:t> </a:t>
            </a:r>
            <a:r>
              <a:rPr lang="nb-NO" dirty="0" err="1" smtClean="0"/>
              <a:t>text</a:t>
            </a:r>
            <a:r>
              <a:rPr lang="nb-NO" dirty="0" smtClean="0"/>
              <a:t> </a:t>
            </a:r>
            <a:r>
              <a:rPr lang="nb-NO" dirty="0" err="1" smtClean="0"/>
              <a:t>information</a:t>
            </a:r>
            <a:r>
              <a:rPr lang="nb-NO" dirty="0" smtClean="0"/>
              <a:t> (</a:t>
            </a:r>
            <a:r>
              <a:rPr lang="nb-NO" dirty="0" err="1" smtClean="0"/>
              <a:t>identifying</a:t>
            </a:r>
            <a:r>
              <a:rPr lang="nb-NO" dirty="0" smtClean="0"/>
              <a:t> </a:t>
            </a:r>
            <a:r>
              <a:rPr lang="nb-NO" dirty="0" err="1" smtClean="0"/>
              <a:t>main</a:t>
            </a:r>
            <a:r>
              <a:rPr lang="nb-NO" dirty="0" smtClean="0"/>
              <a:t> </a:t>
            </a:r>
            <a:r>
              <a:rPr lang="nb-NO" dirty="0" err="1" smtClean="0"/>
              <a:t>ideas</a:t>
            </a:r>
            <a:r>
              <a:rPr lang="nb-NO" dirty="0" smtClean="0"/>
              <a:t>); </a:t>
            </a:r>
            <a:r>
              <a:rPr lang="nb-NO" dirty="0" err="1" smtClean="0"/>
              <a:t>frequent</a:t>
            </a:r>
            <a:r>
              <a:rPr lang="nb-NO" dirty="0" smtClean="0"/>
              <a:t> </a:t>
            </a:r>
            <a:r>
              <a:rPr lang="nb-NO" dirty="0" err="1" smtClean="0"/>
              <a:t>comprehension</a:t>
            </a:r>
            <a:r>
              <a:rPr lang="nb-NO" dirty="0" smtClean="0"/>
              <a:t> </a:t>
            </a:r>
            <a:r>
              <a:rPr lang="nb-NO" dirty="0" err="1" smtClean="0"/>
              <a:t>monitoring</a:t>
            </a:r>
            <a:r>
              <a:rPr lang="nb-NO" dirty="0" smtClean="0"/>
              <a:t> and </a:t>
            </a:r>
            <a:r>
              <a:rPr lang="nb-NO" dirty="0" err="1" smtClean="0"/>
              <a:t>self-checking</a:t>
            </a:r>
            <a:r>
              <a:rPr lang="nb-NO" dirty="0" smtClean="0"/>
              <a:t>; and a </a:t>
            </a:r>
            <a:r>
              <a:rPr lang="nb-NO" dirty="0" err="1" smtClean="0"/>
              <a:t>repertoire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approaches</a:t>
            </a:r>
            <a:r>
              <a:rPr lang="nb-NO" dirty="0" smtClean="0"/>
              <a:t> for </a:t>
            </a:r>
            <a:r>
              <a:rPr lang="nb-NO" dirty="0" err="1" smtClean="0"/>
              <a:t>dealing</a:t>
            </a:r>
            <a:r>
              <a:rPr lang="nb-NO" dirty="0" smtClean="0"/>
              <a:t> </a:t>
            </a:r>
            <a:r>
              <a:rPr lang="nb-NO" dirty="0" err="1" smtClean="0"/>
              <a:t>with</a:t>
            </a:r>
            <a:r>
              <a:rPr lang="nb-NO" dirty="0" smtClean="0"/>
              <a:t> </a:t>
            </a:r>
            <a:r>
              <a:rPr lang="nb-NO" dirty="0" err="1" smtClean="0"/>
              <a:t>text</a:t>
            </a:r>
            <a:r>
              <a:rPr lang="nb-NO" dirty="0" smtClean="0"/>
              <a:t> </a:t>
            </a:r>
            <a:r>
              <a:rPr lang="nb-NO" dirty="0" err="1" smtClean="0"/>
              <a:t>difficulties</a:t>
            </a:r>
            <a:r>
              <a:rPr lang="nb-NO" dirty="0" smtClean="0"/>
              <a:t> (</a:t>
            </a:r>
            <a:r>
              <a:rPr lang="nb-NO" dirty="0" err="1" smtClean="0"/>
              <a:t>clarifying</a:t>
            </a:r>
            <a:r>
              <a:rPr lang="nb-NO" dirty="0" smtClean="0"/>
              <a:t>).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68100" y="5334505"/>
            <a:ext cx="7717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/>
              <a:t>Dylan </a:t>
            </a:r>
            <a:r>
              <a:rPr lang="nb-NO" dirty="0" err="1"/>
              <a:t>Wiliam</a:t>
            </a:r>
            <a:r>
              <a:rPr lang="nb-NO" dirty="0"/>
              <a:t> definerer vurdering for læring i fem ”</a:t>
            </a:r>
            <a:r>
              <a:rPr lang="nb-NO" dirty="0" err="1"/>
              <a:t>deceivingly</a:t>
            </a:r>
            <a:r>
              <a:rPr lang="nb-NO" dirty="0"/>
              <a:t> simple” prinsipp i sin video i serien </a:t>
            </a:r>
            <a:r>
              <a:rPr lang="nb-NO" i="1" dirty="0" err="1"/>
              <a:t>learning</a:t>
            </a:r>
            <a:r>
              <a:rPr lang="nb-NO" i="1" dirty="0"/>
              <a:t> </a:t>
            </a:r>
            <a:r>
              <a:rPr lang="nb-NO" i="1" dirty="0" err="1"/>
              <a:t>about</a:t>
            </a:r>
            <a:r>
              <a:rPr lang="nb-NO" i="1" dirty="0"/>
              <a:t> </a:t>
            </a:r>
            <a:r>
              <a:rPr lang="nb-NO" i="1" dirty="0" err="1"/>
              <a:t>learning</a:t>
            </a:r>
            <a:r>
              <a:rPr lang="nb-NO" i="1" dirty="0"/>
              <a:t> (</a:t>
            </a:r>
            <a:r>
              <a:rPr lang="nb-NO" i="1" dirty="0" err="1"/>
              <a:t>Wiliam</a:t>
            </a:r>
            <a:r>
              <a:rPr lang="nb-NO" i="1" dirty="0"/>
              <a:t> </a:t>
            </a:r>
            <a:r>
              <a:rPr lang="nb-NO" i="1" dirty="0" smtClean="0"/>
              <a:t>2010</a:t>
            </a:r>
            <a:r>
              <a:rPr lang="nb-NO" dirty="0"/>
              <a:t>)</a:t>
            </a:r>
          </a:p>
        </p:txBody>
      </p:sp>
      <p:pic>
        <p:nvPicPr>
          <p:cNvPr id="4" name="assessmentstrategiesdylanwiliam.mp4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15539" y="675499"/>
            <a:ext cx="8212979" cy="4336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http://projects.coe.uga.edu/epltt/images/5/59/Cognitive_9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7652" y="1742787"/>
            <a:ext cx="6904446" cy="2891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kstSylinder 4"/>
          <p:cNvSpPr txBox="1"/>
          <p:nvPr/>
        </p:nvSpPr>
        <p:spPr>
          <a:xfrm>
            <a:off x="1756513" y="5890348"/>
            <a:ext cx="5755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Kognitiv mesterlære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Undervisningstips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b="1" dirty="0" err="1" smtClean="0"/>
              <a:t>Autonomy</a:t>
            </a:r>
            <a:r>
              <a:rPr lang="nb-NO" b="1" dirty="0" smtClean="0"/>
              <a:t> support </a:t>
            </a:r>
            <a:r>
              <a:rPr lang="nb-NO" dirty="0" smtClean="0"/>
              <a:t>( </a:t>
            </a:r>
            <a:r>
              <a:rPr lang="nb-NO" dirty="0" err="1" smtClean="0"/>
              <a:t>inner</a:t>
            </a:r>
            <a:r>
              <a:rPr lang="nb-NO" dirty="0" smtClean="0"/>
              <a:t> </a:t>
            </a:r>
            <a:r>
              <a:rPr lang="nb-NO" dirty="0" err="1" smtClean="0"/>
              <a:t>motivation</a:t>
            </a:r>
            <a:r>
              <a:rPr lang="nb-NO" dirty="0" smtClean="0"/>
              <a:t> </a:t>
            </a:r>
            <a:r>
              <a:rPr lang="nb-NO" dirty="0" err="1" smtClean="0"/>
              <a:t>created</a:t>
            </a:r>
            <a:r>
              <a:rPr lang="nb-NO" dirty="0" smtClean="0"/>
              <a:t> by </a:t>
            </a:r>
            <a:r>
              <a:rPr lang="nb-NO" dirty="0" err="1" smtClean="0"/>
              <a:t>choice</a:t>
            </a:r>
            <a:r>
              <a:rPr lang="nb-NO" dirty="0" smtClean="0"/>
              <a:t> and </a:t>
            </a:r>
            <a:r>
              <a:rPr lang="nb-NO" dirty="0" err="1" smtClean="0"/>
              <a:t>control</a:t>
            </a:r>
            <a:r>
              <a:rPr lang="nb-NO" dirty="0" smtClean="0"/>
              <a:t>: Skinner 2008) </a:t>
            </a:r>
            <a:r>
              <a:rPr lang="nb-NO" dirty="0" err="1" smtClean="0"/>
              <a:t>creates</a:t>
            </a:r>
            <a:r>
              <a:rPr lang="nb-NO" dirty="0" smtClean="0"/>
              <a:t> </a:t>
            </a:r>
            <a:r>
              <a:rPr lang="nb-NO" dirty="0" err="1" smtClean="0"/>
              <a:t>higher</a:t>
            </a:r>
            <a:r>
              <a:rPr lang="nb-NO" dirty="0" smtClean="0"/>
              <a:t> scores</a:t>
            </a:r>
          </a:p>
          <a:p>
            <a:r>
              <a:rPr lang="nb-NO" b="1" dirty="0" err="1" smtClean="0"/>
              <a:t>Relevance</a:t>
            </a:r>
            <a:r>
              <a:rPr lang="nb-NO" dirty="0" smtClean="0"/>
              <a:t> ( student </a:t>
            </a:r>
            <a:r>
              <a:rPr lang="nb-NO" dirty="0" err="1" smtClean="0"/>
              <a:t>background</a:t>
            </a:r>
            <a:r>
              <a:rPr lang="nb-NO" dirty="0" smtClean="0"/>
              <a:t> </a:t>
            </a:r>
            <a:r>
              <a:rPr lang="nb-NO" dirty="0" err="1" smtClean="0"/>
              <a:t>knowledge</a:t>
            </a:r>
            <a:r>
              <a:rPr lang="nb-NO" dirty="0" smtClean="0"/>
              <a:t> and </a:t>
            </a:r>
            <a:r>
              <a:rPr lang="nb-NO" dirty="0" err="1" smtClean="0"/>
              <a:t>experience:Roth</a:t>
            </a:r>
            <a:r>
              <a:rPr lang="nb-NO" dirty="0" smtClean="0"/>
              <a:t> 2002,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linked</a:t>
            </a:r>
            <a:r>
              <a:rPr lang="nb-NO" dirty="0" smtClean="0"/>
              <a:t> to </a:t>
            </a:r>
            <a:r>
              <a:rPr lang="nb-NO" dirty="0" err="1" smtClean="0"/>
              <a:t>recevent</a:t>
            </a:r>
            <a:r>
              <a:rPr lang="nb-NO" dirty="0" smtClean="0"/>
              <a:t> </a:t>
            </a:r>
            <a:r>
              <a:rPr lang="nb-NO" dirty="0" err="1" smtClean="0"/>
              <a:t>acitivities</a:t>
            </a:r>
            <a:r>
              <a:rPr lang="nb-NO" dirty="0" smtClean="0"/>
              <a:t>: </a:t>
            </a:r>
            <a:r>
              <a:rPr lang="nb-NO" dirty="0" err="1" smtClean="0"/>
              <a:t>Guthrie</a:t>
            </a:r>
            <a:r>
              <a:rPr lang="nb-NO" dirty="0" smtClean="0"/>
              <a:t> 2006,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linked</a:t>
            </a:r>
            <a:r>
              <a:rPr lang="nb-NO" dirty="0" smtClean="0"/>
              <a:t> to </a:t>
            </a:r>
            <a:r>
              <a:rPr lang="nb-NO" dirty="0" err="1" smtClean="0"/>
              <a:t>interests</a:t>
            </a:r>
            <a:r>
              <a:rPr lang="nb-NO" dirty="0" smtClean="0"/>
              <a:t>: </a:t>
            </a:r>
            <a:r>
              <a:rPr lang="nb-NO" dirty="0" err="1" smtClean="0"/>
              <a:t>Schiefele</a:t>
            </a:r>
            <a:r>
              <a:rPr lang="nb-NO" dirty="0" smtClean="0"/>
              <a:t> 1999) </a:t>
            </a:r>
            <a:r>
              <a:rPr lang="nb-NO" dirty="0" err="1" smtClean="0"/>
              <a:t>creates</a:t>
            </a:r>
            <a:r>
              <a:rPr lang="nb-NO" dirty="0" smtClean="0"/>
              <a:t> </a:t>
            </a:r>
            <a:r>
              <a:rPr lang="nb-NO" dirty="0" err="1" smtClean="0"/>
              <a:t>higher</a:t>
            </a:r>
            <a:r>
              <a:rPr lang="nb-NO" dirty="0" smtClean="0"/>
              <a:t> scores.</a:t>
            </a:r>
          </a:p>
          <a:p>
            <a:r>
              <a:rPr lang="nb-NO" b="1" dirty="0" err="1" smtClean="0"/>
              <a:t>Interest</a:t>
            </a:r>
            <a:r>
              <a:rPr lang="nb-NO" b="1" dirty="0" smtClean="0"/>
              <a:t> in </a:t>
            </a:r>
            <a:r>
              <a:rPr lang="nb-NO" b="1" dirty="0" err="1" smtClean="0"/>
              <a:t>reading</a:t>
            </a:r>
            <a:r>
              <a:rPr lang="nb-NO" dirty="0" smtClean="0"/>
              <a:t>. </a:t>
            </a:r>
            <a:r>
              <a:rPr lang="nb-NO" dirty="0" err="1" smtClean="0"/>
              <a:t>Autonomy</a:t>
            </a:r>
            <a:r>
              <a:rPr lang="nb-NO" dirty="0" smtClean="0"/>
              <a:t> in </a:t>
            </a:r>
            <a:r>
              <a:rPr lang="nb-NO" dirty="0" err="1" smtClean="0"/>
              <a:t>the</a:t>
            </a:r>
            <a:r>
              <a:rPr lang="nb-NO" dirty="0" smtClean="0"/>
              <a:t> </a:t>
            </a:r>
            <a:r>
              <a:rPr lang="nb-NO" dirty="0" err="1" smtClean="0"/>
              <a:t>construction</a:t>
            </a:r>
            <a:r>
              <a:rPr lang="nb-NO" dirty="0" smtClean="0"/>
              <a:t> </a:t>
            </a:r>
            <a:r>
              <a:rPr lang="nb-NO" dirty="0" err="1" smtClean="0"/>
              <a:t>of</a:t>
            </a:r>
            <a:r>
              <a:rPr lang="nb-NO" dirty="0" smtClean="0"/>
              <a:t> </a:t>
            </a:r>
            <a:r>
              <a:rPr lang="nb-NO" dirty="0" err="1" smtClean="0"/>
              <a:t>individual</a:t>
            </a:r>
            <a:r>
              <a:rPr lang="nb-NO" dirty="0" smtClean="0"/>
              <a:t> </a:t>
            </a:r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engagement</a:t>
            </a:r>
            <a:r>
              <a:rPr lang="nb-NO" dirty="0" smtClean="0"/>
              <a:t>. </a:t>
            </a:r>
          </a:p>
          <a:p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Reading</a:t>
            </a:r>
            <a:r>
              <a:rPr lang="nb-NO" dirty="0" smtClean="0"/>
              <a:t> </a:t>
            </a:r>
            <a:r>
              <a:rPr lang="nb-NO" dirty="0" err="1" smtClean="0"/>
              <a:t>literacy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b-NO" sz="3600" dirty="0" smtClean="0"/>
              <a:t>	Bruk så mange tekster, oppgaver, tema og testmetoder som mulig i så mange situasjoner som mulig.</a:t>
            </a:r>
          </a:p>
          <a:p>
            <a:pPr>
              <a:buNone/>
            </a:pPr>
            <a:endParaRPr lang="nb-NO" sz="3600" dirty="0" smtClean="0"/>
          </a:p>
          <a:p>
            <a:pPr>
              <a:buNone/>
            </a:pPr>
            <a:r>
              <a:rPr lang="nb-NO" sz="3600" dirty="0" smtClean="0"/>
              <a:t>       Tekst- leseprosess- leseprodukt</a:t>
            </a:r>
            <a:endParaRPr lang="nb-NO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450" y="552450"/>
            <a:ext cx="5753100" cy="575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ssholder for bunn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b-NO"/>
              <a:t>rbf - 2004</a:t>
            </a:r>
          </a:p>
        </p:txBody>
      </p:sp>
      <p:sp>
        <p:nvSpPr>
          <p:cNvPr id="3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D94A6C-E10D-C749-B14D-A3E6C69D4146}" type="slidenum">
              <a:rPr lang="nb-NO"/>
              <a:pPr/>
              <a:t>56</a:t>
            </a:fld>
            <a:endParaRPr lang="nb-NO"/>
          </a:p>
        </p:txBody>
      </p:sp>
      <p:grpSp>
        <p:nvGrpSpPr>
          <p:cNvPr id="2" name="Group 75"/>
          <p:cNvGrpSpPr>
            <a:grpSpLocks/>
          </p:cNvGrpSpPr>
          <p:nvPr/>
        </p:nvGrpSpPr>
        <p:grpSpPr bwMode="auto">
          <a:xfrm>
            <a:off x="917575" y="515938"/>
            <a:ext cx="6607175" cy="5834062"/>
            <a:chOff x="578" y="325"/>
            <a:chExt cx="4162" cy="3675"/>
          </a:xfrm>
        </p:grpSpPr>
        <p:sp>
          <p:nvSpPr>
            <p:cNvPr id="200780" name="Rectangle 76"/>
            <p:cNvSpPr>
              <a:spLocks noChangeArrowheads="1"/>
            </p:cNvSpPr>
            <p:nvPr/>
          </p:nvSpPr>
          <p:spPr bwMode="auto">
            <a:xfrm>
              <a:off x="1802" y="325"/>
              <a:ext cx="1542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Samhandle, kommunisere, informere, presentere og holde kontakt med andre</a:t>
              </a:r>
            </a:p>
          </p:txBody>
        </p:sp>
        <p:sp>
          <p:nvSpPr>
            <p:cNvPr id="200781" name="Rectangle 77"/>
            <p:cNvSpPr>
              <a:spLocks noChangeArrowheads="1"/>
            </p:cNvSpPr>
            <p:nvPr/>
          </p:nvSpPr>
          <p:spPr bwMode="auto">
            <a:xfrm>
              <a:off x="3344" y="733"/>
              <a:ext cx="1160" cy="1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8000" anchor="ctr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Reflektere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over personlige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erfaringer,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tanker og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følelser;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  vurdere og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    reflektere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     over eget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      arbeid</a:t>
              </a:r>
            </a:p>
          </p:txBody>
        </p:sp>
        <p:sp>
          <p:nvSpPr>
            <p:cNvPr id="200782" name="Rectangle 78"/>
            <p:cNvSpPr>
              <a:spLocks noChangeArrowheads="1"/>
            </p:cNvSpPr>
            <p:nvPr/>
          </p:nvSpPr>
          <p:spPr bwMode="auto">
            <a:xfrm>
              <a:off x="3198" y="2077"/>
              <a:ext cx="1542" cy="1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z="1400" b="1">
                <a:solidFill>
                  <a:srgbClr val="FFCC00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         Bruke skrift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         som støtte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        for kognitive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      operasjoner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    (å bevare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  informasjon,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å huske,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å organisere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materiale)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 </a:t>
              </a:r>
            </a:p>
          </p:txBody>
        </p:sp>
        <p:sp>
          <p:nvSpPr>
            <p:cNvPr id="200783" name="Rectangle 79"/>
            <p:cNvSpPr>
              <a:spLocks noChangeArrowheads="1"/>
            </p:cNvSpPr>
            <p:nvPr/>
          </p:nvSpPr>
          <p:spPr bwMode="auto">
            <a:xfrm>
              <a:off x="1610" y="3406"/>
              <a:ext cx="1824" cy="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Beskrive, fortelle om, </a:t>
              </a:r>
            </a:p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undersøke, utforske, diskutere, analysere, forklare, tolke, reflektere, resonnere</a:t>
              </a:r>
              <a:endParaRPr lang="en-GB" sz="1400" b="1">
                <a:solidFill>
                  <a:srgbClr val="FFCC00"/>
                </a:solidFill>
              </a:endParaRPr>
            </a:p>
          </p:txBody>
        </p:sp>
        <p:sp>
          <p:nvSpPr>
            <p:cNvPr id="200784" name="Rectangle 80"/>
            <p:cNvSpPr>
              <a:spLocks noChangeArrowheads="1"/>
            </p:cNvSpPr>
            <p:nvPr/>
          </p:nvSpPr>
          <p:spPr bwMode="auto">
            <a:xfrm>
              <a:off x="578" y="2413"/>
              <a:ext cx="998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Fortelle,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finne på,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skape,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underholde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og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 teoretisere</a:t>
              </a:r>
              <a:endParaRPr lang="en-GB" sz="1400" b="1">
                <a:solidFill>
                  <a:srgbClr val="FFCC00"/>
                </a:solidFill>
              </a:endParaRPr>
            </a:p>
          </p:txBody>
        </p:sp>
        <p:sp>
          <p:nvSpPr>
            <p:cNvPr id="200785" name="Rectangle 81"/>
            <p:cNvSpPr>
              <a:spLocks noChangeArrowheads="1"/>
            </p:cNvSpPr>
            <p:nvPr/>
          </p:nvSpPr>
          <p:spPr bwMode="auto">
            <a:xfrm>
              <a:off x="669" y="921"/>
              <a:ext cx="952" cy="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  Vurdere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   og uttrykke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   meninger,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argumentere,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 drøfte, tilrå 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b-NO" sz="1400" b="1">
                  <a:solidFill>
                    <a:srgbClr val="FFCC00"/>
                  </a:solidFill>
                </a:rPr>
                <a:t>og overtale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GB" sz="1400" b="1">
                <a:solidFill>
                  <a:srgbClr val="FFCC00"/>
                </a:solidFill>
              </a:endParaRPr>
            </a:p>
          </p:txBody>
        </p:sp>
      </p:grpSp>
      <p:sp>
        <p:nvSpPr>
          <p:cNvPr id="200716" name="AutoShape 12"/>
          <p:cNvSpPr>
            <a:spLocks noChangeArrowheads="1"/>
          </p:cNvSpPr>
          <p:nvPr/>
        </p:nvSpPr>
        <p:spPr bwMode="auto">
          <a:xfrm>
            <a:off x="2051050" y="1484313"/>
            <a:ext cx="3887788" cy="3851275"/>
          </a:xfrm>
          <a:custGeom>
            <a:avLst/>
            <a:gdLst>
              <a:gd name="G0" fmla="+- 8017 0 0"/>
              <a:gd name="G1" fmla="+- 21600 0 8017"/>
              <a:gd name="G2" fmla="+- 21600 0 8017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017" y="10800"/>
                </a:moveTo>
                <a:cubicBezTo>
                  <a:pt x="8017" y="12337"/>
                  <a:pt x="9263" y="13583"/>
                  <a:pt x="10800" y="13583"/>
                </a:cubicBezTo>
                <a:cubicBezTo>
                  <a:pt x="12337" y="13583"/>
                  <a:pt x="13583" y="12337"/>
                  <a:pt x="13583" y="10800"/>
                </a:cubicBezTo>
                <a:cubicBezTo>
                  <a:pt x="13583" y="9263"/>
                  <a:pt x="12337" y="8017"/>
                  <a:pt x="10800" y="8017"/>
                </a:cubicBezTo>
                <a:cubicBezTo>
                  <a:pt x="9263" y="8017"/>
                  <a:pt x="8017" y="9263"/>
                  <a:pt x="8017" y="10800"/>
                </a:cubicBezTo>
                <a:close/>
              </a:path>
            </a:pathLst>
          </a:custGeom>
          <a:noFill/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nb-NO" smtClean="0">
              <a:solidFill>
                <a:srgbClr val="FF6600"/>
              </a:solidFill>
            </a:endParaRP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539750" y="-458788"/>
            <a:ext cx="6797675" cy="6767513"/>
            <a:chOff x="340" y="-289"/>
            <a:chExt cx="4282" cy="4263"/>
          </a:xfrm>
        </p:grpSpPr>
        <p:sp>
          <p:nvSpPr>
            <p:cNvPr id="200719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 rot="57570238">
              <a:off x="2446" y="780"/>
              <a:ext cx="1969" cy="1646"/>
            </a:xfrm>
            <a:prstGeom prst="triangle">
              <a:avLst>
                <a:gd name="adj" fmla="val 5000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200720" name="AutoShape 16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610" y="2341"/>
              <a:ext cx="1814" cy="1633"/>
            </a:xfrm>
            <a:prstGeom prst="triangle">
              <a:avLst>
                <a:gd name="adj" fmla="val 5000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200721" name="AutoShape 17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 rot="18048241">
              <a:off x="1312" y="-127"/>
              <a:ext cx="1969" cy="1646"/>
            </a:xfrm>
            <a:prstGeom prst="triangle">
              <a:avLst>
                <a:gd name="adj" fmla="val 5000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200722" name="AutoShape 18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 rot="57570238">
              <a:off x="178" y="825"/>
              <a:ext cx="1969" cy="1646"/>
            </a:xfrm>
            <a:prstGeom prst="triangle">
              <a:avLst>
                <a:gd name="adj" fmla="val 5000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200723" name="AutoShape 1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 rot="10800000">
              <a:off x="385" y="2296"/>
              <a:ext cx="1969" cy="1634"/>
            </a:xfrm>
            <a:prstGeom prst="triangle">
              <a:avLst>
                <a:gd name="adj" fmla="val 5000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200724" name="AutoShape 2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 rot="10800000">
              <a:off x="2653" y="2251"/>
              <a:ext cx="1969" cy="1634"/>
            </a:xfrm>
            <a:prstGeom prst="triangle">
              <a:avLst>
                <a:gd name="adj" fmla="val 5000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</p:grpSp>
      <p:sp>
        <p:nvSpPr>
          <p:cNvPr id="200732" name="Rectangle 2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95288" y="5445125"/>
            <a:ext cx="1079500" cy="576263"/>
          </a:xfrm>
          <a:prstGeom prst="rect">
            <a:avLst/>
          </a:prstGeom>
          <a:solidFill>
            <a:schemeClr val="accent2">
              <a:alpha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nb-NO" smtClean="0">
              <a:solidFill>
                <a:srgbClr val="FF6600"/>
              </a:solidFill>
            </a:endParaRPr>
          </a:p>
        </p:txBody>
      </p:sp>
      <p:sp>
        <p:nvSpPr>
          <p:cNvPr id="200733" name="Rectangle 2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55650" y="6092825"/>
            <a:ext cx="1223963" cy="576263"/>
          </a:xfrm>
          <a:prstGeom prst="rect">
            <a:avLst/>
          </a:prstGeom>
          <a:solidFill>
            <a:schemeClr val="accent2">
              <a:alpha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nb-NO" smtClean="0">
              <a:solidFill>
                <a:srgbClr val="FF6600"/>
              </a:solidFill>
            </a:endParaRP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7164388" y="1630363"/>
            <a:ext cx="1655762" cy="3022600"/>
            <a:chOff x="4513" y="1027"/>
            <a:chExt cx="1043" cy="1904"/>
          </a:xfrm>
        </p:grpSpPr>
        <p:sp>
          <p:nvSpPr>
            <p:cNvPr id="200738" name="Rectangle 34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513" y="1480"/>
              <a:ext cx="998" cy="1451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200739" name="Rectangle 35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513" y="1027"/>
              <a:ext cx="1043" cy="453"/>
            </a:xfrm>
            <a:prstGeom prst="rect">
              <a:avLst/>
            </a:prstGeom>
            <a:solidFill>
              <a:schemeClr val="accent2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</p:grpSp>
      <p:sp>
        <p:nvSpPr>
          <p:cNvPr id="200740" name="Oval 36"/>
          <p:cNvSpPr>
            <a:spLocks noChangeArrowheads="1"/>
          </p:cNvSpPr>
          <p:nvPr/>
        </p:nvSpPr>
        <p:spPr bwMode="auto">
          <a:xfrm>
            <a:off x="3492500" y="2852738"/>
            <a:ext cx="1079500" cy="1079500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nb-NO" smtClean="0">
              <a:solidFill>
                <a:srgbClr val="FF6600"/>
              </a:solidFill>
            </a:endParaRPr>
          </a:p>
        </p:txBody>
      </p:sp>
      <p:sp>
        <p:nvSpPr>
          <p:cNvPr id="200764" name="AutoShape 60"/>
          <p:cNvSpPr>
            <a:spLocks noChangeArrowheads="1"/>
          </p:cNvSpPr>
          <p:nvPr/>
        </p:nvSpPr>
        <p:spPr bwMode="auto">
          <a:xfrm>
            <a:off x="827088" y="260350"/>
            <a:ext cx="6338887" cy="6297613"/>
          </a:xfrm>
          <a:custGeom>
            <a:avLst/>
            <a:gdLst>
              <a:gd name="G0" fmla="+- 8991 0 0"/>
              <a:gd name="G1" fmla="+- 21600 0 8991"/>
              <a:gd name="G2" fmla="+- 21600 0 8991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991" y="10800"/>
                </a:moveTo>
                <a:cubicBezTo>
                  <a:pt x="8991" y="11799"/>
                  <a:pt x="9801" y="12609"/>
                  <a:pt x="10800" y="12609"/>
                </a:cubicBezTo>
                <a:cubicBezTo>
                  <a:pt x="11799" y="12609"/>
                  <a:pt x="12609" y="11799"/>
                  <a:pt x="12609" y="10800"/>
                </a:cubicBezTo>
                <a:cubicBezTo>
                  <a:pt x="12609" y="9801"/>
                  <a:pt x="11799" y="8991"/>
                  <a:pt x="10800" y="8991"/>
                </a:cubicBezTo>
                <a:cubicBezTo>
                  <a:pt x="9801" y="8991"/>
                  <a:pt x="8991" y="9801"/>
                  <a:pt x="8991" y="10800"/>
                </a:cubicBezTo>
                <a:close/>
              </a:path>
            </a:pathLst>
          </a:custGeom>
          <a:solidFill>
            <a:schemeClr val="accent2">
              <a:alpha val="27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nb-NO" smtClean="0">
              <a:solidFill>
                <a:srgbClr val="FF6600"/>
              </a:solidFill>
            </a:endParaRPr>
          </a:p>
        </p:txBody>
      </p:sp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539750" y="-531813"/>
            <a:ext cx="6797675" cy="6767513"/>
            <a:chOff x="340" y="-289"/>
            <a:chExt cx="4282" cy="4263"/>
          </a:xfrm>
        </p:grpSpPr>
        <p:sp>
          <p:nvSpPr>
            <p:cNvPr id="200766" name="AutoShape 6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 rot="57570238">
              <a:off x="2446" y="780"/>
              <a:ext cx="1969" cy="1646"/>
            </a:xfrm>
            <a:prstGeom prst="triangle">
              <a:avLst>
                <a:gd name="adj" fmla="val 50000"/>
              </a:avLst>
            </a:prstGeom>
            <a:solidFill>
              <a:srgbClr val="99CC00">
                <a:alpha val="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200767" name="AutoShape 6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610" y="2341"/>
              <a:ext cx="1814" cy="1633"/>
            </a:xfrm>
            <a:prstGeom prst="triangle">
              <a:avLst>
                <a:gd name="adj" fmla="val 50000"/>
              </a:avLst>
            </a:prstGeom>
            <a:solidFill>
              <a:srgbClr val="99CC00">
                <a:alpha val="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200768" name="AutoShape 64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 rot="18048241">
              <a:off x="1312" y="-127"/>
              <a:ext cx="1969" cy="1646"/>
            </a:xfrm>
            <a:prstGeom prst="triangle">
              <a:avLst>
                <a:gd name="adj" fmla="val 50000"/>
              </a:avLst>
            </a:prstGeom>
            <a:solidFill>
              <a:srgbClr val="99CC00">
                <a:alpha val="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200769" name="AutoShape 6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 rot="57570238">
              <a:off x="178" y="825"/>
              <a:ext cx="1969" cy="1646"/>
            </a:xfrm>
            <a:prstGeom prst="triangle">
              <a:avLst>
                <a:gd name="adj" fmla="val 50000"/>
              </a:avLst>
            </a:prstGeom>
            <a:solidFill>
              <a:srgbClr val="99CC00">
                <a:alpha val="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eaVert" wrap="none" lIns="0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6600"/>
                </a:solidFill>
              </a:endParaRPr>
            </a:p>
          </p:txBody>
        </p:sp>
        <p:sp>
          <p:nvSpPr>
            <p:cNvPr id="200770" name="AutoShape 66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 rot="10800000">
              <a:off x="385" y="2296"/>
              <a:ext cx="1969" cy="1634"/>
            </a:xfrm>
            <a:prstGeom prst="triangle">
              <a:avLst>
                <a:gd name="adj" fmla="val 50000"/>
              </a:avLst>
            </a:prstGeom>
            <a:solidFill>
              <a:srgbClr val="99CC00">
                <a:alpha val="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200771" name="AutoShape 67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 rot="10800000">
              <a:off x="2653" y="2251"/>
              <a:ext cx="1969" cy="1634"/>
            </a:xfrm>
            <a:prstGeom prst="triangle">
              <a:avLst>
                <a:gd name="adj" fmla="val 50000"/>
              </a:avLst>
            </a:prstGeom>
            <a:solidFill>
              <a:srgbClr val="99CC00">
                <a:alpha val="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</p:grp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3059113" y="2420938"/>
            <a:ext cx="1873250" cy="1944687"/>
            <a:chOff x="1927" y="1570"/>
            <a:chExt cx="1134" cy="1134"/>
          </a:xfrm>
        </p:grpSpPr>
        <p:sp>
          <p:nvSpPr>
            <p:cNvPr id="200755" name="Oval 51">
              <a:hlinkClick r:id="" action="ppaction://noaction"/>
            </p:cNvPr>
            <p:cNvSpPr>
              <a:spLocks noChangeAspect="1" noChangeArrowheads="1"/>
            </p:cNvSpPr>
            <p:nvPr/>
          </p:nvSpPr>
          <p:spPr bwMode="auto">
            <a:xfrm>
              <a:off x="1927" y="1570"/>
              <a:ext cx="1134" cy="1134"/>
            </a:xfrm>
            <a:prstGeom prst="ellipse">
              <a:avLst/>
            </a:prstGeom>
            <a:solidFill>
              <a:srgbClr val="00FF00">
                <a:alpha val="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nb-NO" smtClean="0">
                <a:solidFill>
                  <a:srgbClr val="FF6600"/>
                </a:solidFill>
              </a:endParaRPr>
            </a:p>
          </p:txBody>
        </p:sp>
        <p:sp>
          <p:nvSpPr>
            <p:cNvPr id="200756" name="Oval 52"/>
            <p:cNvSpPr>
              <a:spLocks noChangeAspect="1" noChangeArrowheads="1"/>
            </p:cNvSpPr>
            <p:nvPr/>
          </p:nvSpPr>
          <p:spPr bwMode="auto">
            <a:xfrm>
              <a:off x="2245" y="1888"/>
              <a:ext cx="530" cy="490"/>
            </a:xfrm>
            <a:prstGeom prst="ellipse">
              <a:avLst/>
            </a:prstGeom>
            <a:solidFill>
              <a:srgbClr val="00FF00">
                <a:alpha val="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6600"/>
                </a:solidFill>
              </a:endParaRPr>
            </a:p>
          </p:txBody>
        </p:sp>
      </p:grpSp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Litteratur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>
                <a:hlinkClick r:id="rId2"/>
              </a:rPr>
              <a:t>http://timssandpirls.bc.edu/pirls2011/framework.html</a:t>
            </a:r>
            <a:r>
              <a:rPr lang="nb-NO" dirty="0" smtClean="0"/>
              <a:t> PIRLS</a:t>
            </a:r>
          </a:p>
          <a:p>
            <a:r>
              <a:rPr lang="nb-NO" dirty="0" smtClean="0"/>
              <a:t>Europarådet COE PISA 2006, 2009, 2010</a:t>
            </a:r>
          </a:p>
          <a:p>
            <a:r>
              <a:rPr lang="nb-NO" dirty="0" err="1" smtClean="0"/>
              <a:t>Assessing</a:t>
            </a:r>
            <a:r>
              <a:rPr lang="nb-NO" dirty="0" smtClean="0"/>
              <a:t> </a:t>
            </a:r>
            <a:r>
              <a:rPr lang="nb-NO" dirty="0" err="1" smtClean="0"/>
              <a:t>Writing</a:t>
            </a:r>
            <a:r>
              <a:rPr lang="nb-NO" dirty="0" smtClean="0"/>
              <a:t> –J Charles </a:t>
            </a:r>
            <a:r>
              <a:rPr lang="nb-NO" dirty="0" err="1" smtClean="0"/>
              <a:t>Alderson</a:t>
            </a:r>
            <a:r>
              <a:rPr lang="nb-NO" dirty="0" smtClean="0"/>
              <a:t>. Cambridge University Press.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Et eksempel</a:t>
            </a:r>
            <a:endParaRPr lang="nb-NO" dirty="0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r>
              <a:rPr lang="nb-NO" dirty="0" smtClean="0">
                <a:hlinkClick r:id="rId3"/>
              </a:rPr>
              <a:t>http://www.udir.no/grep/Grunnleggende-ferdigheter/?visning=2</a:t>
            </a:r>
            <a:r>
              <a:rPr lang="nb-NO" dirty="0" smtClean="0"/>
              <a:t> </a:t>
            </a:r>
            <a:endParaRPr lang="nb-NO" dirty="0"/>
          </a:p>
        </p:txBody>
      </p:sp>
      <p:sp>
        <p:nvSpPr>
          <p:cNvPr id="4" name="TekstSylinder 3"/>
          <p:cNvSpPr txBox="1"/>
          <p:nvPr/>
        </p:nvSpPr>
        <p:spPr>
          <a:xfrm>
            <a:off x="1170346" y="1871991"/>
            <a:ext cx="5085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800" dirty="0" smtClean="0"/>
              <a:t>Lesing – i 2010</a:t>
            </a:r>
            <a:endParaRPr lang="nb-NO" sz="2800" dirty="0"/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0346" y="2395211"/>
            <a:ext cx="5085542" cy="3969548"/>
          </a:xfrm>
          <a:prstGeom prst="rect">
            <a:avLst/>
          </a:prstGeom>
        </p:spPr>
      </p:pic>
      <p:sp>
        <p:nvSpPr>
          <p:cNvPr id="6" name="TekstSylinder 5"/>
          <p:cNvSpPr txBox="1"/>
          <p:nvPr/>
        </p:nvSpPr>
        <p:spPr>
          <a:xfrm>
            <a:off x="1378185" y="5880855"/>
            <a:ext cx="5566795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nb-NO" dirty="0" err="1" smtClean="0"/>
              <a:t>Can’t</a:t>
            </a:r>
            <a:r>
              <a:rPr lang="nb-NO" dirty="0" smtClean="0"/>
              <a:t> I just </a:t>
            </a:r>
            <a:r>
              <a:rPr lang="nb-NO" dirty="0" err="1" smtClean="0"/>
              <a:t>e-mail</a:t>
            </a:r>
            <a:r>
              <a:rPr lang="nb-NO" dirty="0" smtClean="0"/>
              <a:t> </a:t>
            </a:r>
            <a:r>
              <a:rPr lang="nb-NO" dirty="0" err="1" smtClean="0"/>
              <a:t>you</a:t>
            </a:r>
            <a:r>
              <a:rPr lang="nb-NO" dirty="0" smtClean="0"/>
              <a:t> a link to my </a:t>
            </a:r>
            <a:r>
              <a:rPr lang="nb-NO" dirty="0" err="1" smtClean="0"/>
              <a:t>blog</a:t>
            </a:r>
            <a:r>
              <a:rPr lang="nb-NO" dirty="0" smtClean="0"/>
              <a:t>, miss?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Lesing</a:t>
            </a:r>
            <a:endParaRPr lang="nb-NO" dirty="0"/>
          </a:p>
        </p:txBody>
      </p:sp>
      <p:sp>
        <p:nvSpPr>
          <p:cNvPr id="5" name="Plassholder for innhold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nb-NO"/>
          </a:p>
        </p:txBody>
      </p:sp>
      <p:sp>
        <p:nvSpPr>
          <p:cNvPr id="6" name="Plassholder for innhold 5"/>
          <p:cNvSpPr>
            <a:spLocks noGrp="1"/>
          </p:cNvSpPr>
          <p:nvPr>
            <p:ph sz="half" idx="2"/>
          </p:nvPr>
        </p:nvSpPr>
        <p:spPr>
          <a:xfrm>
            <a:off x="4466271" y="2147888"/>
            <a:ext cx="3748088" cy="3927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b-NO" dirty="0" smtClean="0"/>
              <a:t>	</a:t>
            </a:r>
          </a:p>
          <a:p>
            <a:pPr>
              <a:buNone/>
            </a:pPr>
            <a:r>
              <a:rPr lang="nb-NO" sz="2400" dirty="0" smtClean="0"/>
              <a:t>	Hvilke spørsmål vil du stille til en tekst for å fremme </a:t>
            </a:r>
            <a:r>
              <a:rPr lang="nb-NO" sz="2400" dirty="0" smtClean="0"/>
              <a:t>lesing/vurdere leseferdighet? </a:t>
            </a:r>
            <a:endParaRPr lang="nb-NO" sz="2400" dirty="0" smtClean="0"/>
          </a:p>
          <a:p>
            <a:pPr>
              <a:buNone/>
            </a:pPr>
            <a:r>
              <a:rPr lang="nb-NO" sz="2400" dirty="0" smtClean="0"/>
              <a:t>	Hvordan vil du systematisere </a:t>
            </a:r>
            <a:r>
              <a:rPr lang="nb-NO" sz="2400" dirty="0" smtClean="0"/>
              <a:t>spørsmålene gjennom begrep </a:t>
            </a:r>
            <a:r>
              <a:rPr lang="nb-NO" sz="2400" dirty="0" smtClean="0"/>
              <a:t>(VFL</a:t>
            </a:r>
            <a:r>
              <a:rPr lang="nb-NO" sz="2400" dirty="0" smtClean="0"/>
              <a:t>)?</a:t>
            </a:r>
            <a:endParaRPr lang="nb-NO" dirty="0"/>
          </a:p>
        </p:txBody>
      </p:sp>
      <p:pic>
        <p:nvPicPr>
          <p:cNvPr id="7" name="Bild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986" y="2147889"/>
            <a:ext cx="3678285" cy="371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Lesing</a:t>
            </a:r>
            <a:endParaRPr lang="nb-NO" dirty="0"/>
          </a:p>
        </p:txBody>
      </p:sp>
      <p:sp>
        <p:nvSpPr>
          <p:cNvPr id="5" name="Plassholder for innhold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nb-NO"/>
          </a:p>
        </p:txBody>
      </p:sp>
      <p:sp>
        <p:nvSpPr>
          <p:cNvPr id="6" name="Plassholder for innhold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nb-NO" sz="3600" dirty="0" smtClean="0"/>
              <a:t>	Konstrukt</a:t>
            </a:r>
          </a:p>
          <a:p>
            <a:pPr>
              <a:buNone/>
            </a:pPr>
            <a:r>
              <a:rPr lang="nb-NO" sz="3600" dirty="0" smtClean="0"/>
              <a:t>	Ditt svar viser ditt syn på lesing, hva du mener lesing er og hvordan du vil vurdere lesing.</a:t>
            </a:r>
            <a:endParaRPr lang="nb-NO" sz="3600" dirty="0"/>
          </a:p>
        </p:txBody>
      </p:sp>
      <p:pic>
        <p:nvPicPr>
          <p:cNvPr id="7" name="Bild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986" y="2147889"/>
            <a:ext cx="3678285" cy="371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Avisartikkel</a:t>
            </a:r>
            <a:endParaRPr lang="nb-NO" dirty="0"/>
          </a:p>
        </p:txBody>
      </p:sp>
      <p:sp>
        <p:nvSpPr>
          <p:cNvPr id="9" name="Plassholder for innhold 8"/>
          <p:cNvSpPr>
            <a:spLocks noGrp="1"/>
          </p:cNvSpPr>
          <p:nvPr>
            <p:ph idx="1"/>
          </p:nvPr>
        </p:nvSpPr>
        <p:spPr>
          <a:xfrm>
            <a:off x="558800" y="4766511"/>
            <a:ext cx="8356600" cy="138028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b-NO" b="1" dirty="0" smtClean="0"/>
              <a:t>Refser behandling av romanifolket</a:t>
            </a:r>
            <a:r>
              <a:rPr lang="nb-NO" b="1" dirty="0" smtClean="0"/>
              <a:t> 21.04.09</a:t>
            </a:r>
          </a:p>
          <a:p>
            <a:pPr>
              <a:buNone/>
            </a:pPr>
            <a:r>
              <a:rPr lang="nb-NO" sz="2000" dirty="0" smtClean="0"/>
              <a:t>	Den </a:t>
            </a:r>
            <a:r>
              <a:rPr lang="nb-NO" sz="2000" dirty="0" smtClean="0"/>
              <a:t>Norske </a:t>
            </a:r>
            <a:r>
              <a:rPr lang="nb-NO" sz="2000" dirty="0" err="1" smtClean="0"/>
              <a:t>Helsingforskomité</a:t>
            </a:r>
            <a:r>
              <a:rPr lang="nb-NO" sz="2000" dirty="0" smtClean="0"/>
              <a:t> retter knallhard kritikk mot Norges behandling av romanifolket, og krever en «sannhetskommisjon».</a:t>
            </a:r>
          </a:p>
          <a:p>
            <a:endParaRPr lang="nb-NO" sz="2000" dirty="0">
              <a:solidFill>
                <a:srgbClr val="6B5B32"/>
              </a:solidFill>
            </a:endParaRPr>
          </a:p>
        </p:txBody>
      </p:sp>
      <p:pic>
        <p:nvPicPr>
          <p:cNvPr id="4" name="Bild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" y="1803401"/>
            <a:ext cx="5867400" cy="2963110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 rot="5400000">
            <a:off x="6365572" y="2709363"/>
            <a:ext cx="29139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dirty="0" smtClean="0">
                <a:hlinkClick r:id="rId4"/>
              </a:rPr>
              <a:t>http://www.aftenposten.no/nyheter/iriks/article3036474.</a:t>
            </a:r>
            <a:r>
              <a:rPr lang="nb-NO" dirty="0" smtClean="0">
                <a:hlinkClick r:id="rId4"/>
              </a:rPr>
              <a:t>ece</a:t>
            </a:r>
            <a:r>
              <a:rPr lang="nb-NO" dirty="0" smtClean="0"/>
              <a:t> </a:t>
            </a:r>
            <a:endParaRPr lang="nb-N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Kapital">
  <a:themeElements>
    <a:clrScheme name="Kapital">
      <a:dk1>
        <a:srgbClr val="FFFFFF"/>
      </a:dk1>
      <a:lt1>
        <a:srgbClr val="000000"/>
      </a:lt1>
      <a:dk2>
        <a:srgbClr val="7C8F97"/>
      </a:dk2>
      <a:lt2>
        <a:srgbClr val="D1D0C8"/>
      </a:lt2>
      <a:accent1>
        <a:srgbClr val="4B5A60"/>
      </a:accent1>
      <a:accent2>
        <a:srgbClr val="9C5238"/>
      </a:accent2>
      <a:accent3>
        <a:srgbClr val="504539"/>
      </a:accent3>
      <a:accent4>
        <a:srgbClr val="C1AD79"/>
      </a:accent4>
      <a:accent5>
        <a:srgbClr val="667559"/>
      </a:accent5>
      <a:accent6>
        <a:srgbClr val="BAD6AD"/>
      </a:accent6>
      <a:hlink>
        <a:srgbClr val="524A82"/>
      </a:hlink>
      <a:folHlink>
        <a:srgbClr val="8F9954"/>
      </a:folHlink>
    </a:clrScheme>
    <a:fontScheme name="Kapital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Kapita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atMod val="150000"/>
                <a:lumMod val="50000"/>
              </a:schemeClr>
              <a:schemeClr val="phClr">
                <a:satMod val="300000"/>
                <a:lumMod val="125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atMod val="135000"/>
                <a:lumMod val="80000"/>
              </a:schemeClr>
              <a:schemeClr val="phClr">
                <a:satMod val="250000"/>
                <a:lumMod val="15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44450" cap="flat" cmpd="sng" algn="ctr">
          <a:solidFill>
            <a:schemeClr val="phClr">
              <a:shade val="85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sx="101000" sy="101000" algn="ctr" rotWithShape="0">
              <a:srgbClr val="000000">
                <a:alpha val="40000"/>
              </a:srgbClr>
            </a:outerShdw>
          </a:effectLst>
          <a:scene3d>
            <a:camera prst="perspectiveFront" fov="3000000"/>
            <a:lightRig rig="threePt" dir="tl"/>
          </a:scene3d>
          <a:sp3d>
            <a:bevelT w="0" h="0"/>
          </a:sp3d>
        </a:effectStyle>
        <a:effectStyle>
          <a:effectLst>
            <a:innerShdw blurRad="190500">
              <a:srgbClr val="000000">
                <a:alpha val="50000"/>
              </a:srgbClr>
            </a:innerShdw>
          </a:effectLst>
          <a:scene3d>
            <a:camera prst="perspectiveFront" fov="4800000"/>
            <a:lightRig rig="twoPt" dir="t">
              <a:rot lat="0" lon="0" rev="48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atMod val="150000"/>
                <a:lumMod val="50000"/>
              </a:schemeClr>
              <a:schemeClr val="phClr">
                <a:satMod val="400000"/>
                <a:lumMod val="16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tandard utforming">
  <a:themeElements>
    <a:clrScheme name="Standard utform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 utformin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b-NO" sz="1800" b="0" i="0" u="none" strike="noStrike" cap="none" normalizeH="0" baseline="0">
            <a:ln>
              <a:noFill/>
            </a:ln>
            <a:solidFill>
              <a:srgbClr val="FF66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b-NO" sz="1800" b="0" i="0" u="none" strike="noStrike" cap="none" normalizeH="0" baseline="0">
            <a:ln>
              <a:noFill/>
            </a:ln>
            <a:solidFill>
              <a:srgbClr val="FF66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 utform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 utform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 utform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Kapital.thmx</Template>
  <TotalTime>11618</TotalTime>
  <Words>5764</Words>
  <Application>Microsoft Macintosh PowerPoint</Application>
  <PresentationFormat>Skjermfremvisning (4:3)</PresentationFormat>
  <Paragraphs>648</Paragraphs>
  <Slides>57</Slides>
  <Notes>48</Notes>
  <HiddenSlides>0</HiddenSlides>
  <MMClips>2</MMClips>
  <ScaleCrop>false</ScaleCrop>
  <HeadingPairs>
    <vt:vector size="4" baseType="variant">
      <vt:variant>
        <vt:lpstr>Utformingsmal</vt:lpstr>
      </vt:variant>
      <vt:variant>
        <vt:i4>2</vt:i4>
      </vt:variant>
      <vt:variant>
        <vt:lpstr>Lysbildetitler</vt:lpstr>
      </vt:variant>
      <vt:variant>
        <vt:i4>57</vt:i4>
      </vt:variant>
    </vt:vector>
  </HeadingPairs>
  <TitlesOfParts>
    <vt:vector size="59" baseType="lpstr">
      <vt:lpstr>Kapital</vt:lpstr>
      <vt:lpstr>Standard utforming</vt:lpstr>
      <vt:lpstr>Hva skal vi vurdere?</vt:lpstr>
      <vt:lpstr>Karakterer - sensur</vt:lpstr>
      <vt:lpstr>Karakter - sensur</vt:lpstr>
      <vt:lpstr>Lysbilde 4</vt:lpstr>
      <vt:lpstr>Visible teaching</vt:lpstr>
      <vt:lpstr>Et eksempel</vt:lpstr>
      <vt:lpstr>Lesing</vt:lpstr>
      <vt:lpstr>Lesing</vt:lpstr>
      <vt:lpstr>Avisartikkel</vt:lpstr>
      <vt:lpstr>Avisartikkel</vt:lpstr>
      <vt:lpstr>Avisartikkel</vt:lpstr>
      <vt:lpstr>La situation des roms en France atteint un point critique</vt:lpstr>
      <vt:lpstr>Vurdering</vt:lpstr>
      <vt:lpstr>Reading</vt:lpstr>
      <vt:lpstr> 1 Purpose</vt:lpstr>
      <vt:lpstr>Purpose - Literary experience</vt:lpstr>
      <vt:lpstr>Purpose - Reading for information</vt:lpstr>
      <vt:lpstr>2 Process</vt:lpstr>
      <vt:lpstr>Process</vt:lpstr>
      <vt:lpstr>a) focus on and retrieve explicitly stated information </vt:lpstr>
      <vt:lpstr>b) make straight forward inference </vt:lpstr>
      <vt:lpstr>c) interprete and integrate ideas and information </vt:lpstr>
      <vt:lpstr>d) examine and evaluate content, language and textual elements </vt:lpstr>
      <vt:lpstr>PROCESS- OECD PISA</vt:lpstr>
      <vt:lpstr>Metakognisjon</vt:lpstr>
      <vt:lpstr>Lysbilde 26</vt:lpstr>
      <vt:lpstr>3 Product</vt:lpstr>
      <vt:lpstr>4 Behaviours and attitudes</vt:lpstr>
      <vt:lpstr>Lysbilde 29</vt:lpstr>
      <vt:lpstr>5 Assessment </vt:lpstr>
      <vt:lpstr>Vurdering av lesing</vt:lpstr>
      <vt:lpstr>Vurdering av teksten</vt:lpstr>
      <vt:lpstr>Vurdering av produktet</vt:lpstr>
      <vt:lpstr>Vurdering  - purpose</vt:lpstr>
      <vt:lpstr>Assessment </vt:lpstr>
      <vt:lpstr>Spørsmål til teksten</vt:lpstr>
      <vt:lpstr>Spørsmål til teksten</vt:lpstr>
      <vt:lpstr>Vurdering</vt:lpstr>
      <vt:lpstr>Tekster</vt:lpstr>
      <vt:lpstr>Noen råd om tekster </vt:lpstr>
      <vt:lpstr>Noen råd om tekster</vt:lpstr>
      <vt:lpstr>Noen råd om tekster</vt:lpstr>
      <vt:lpstr>Lysbilde 43</vt:lpstr>
      <vt:lpstr>Konklusjon</vt:lpstr>
      <vt:lpstr>Lesing</vt:lpstr>
      <vt:lpstr>PISA 2009 reading literacy</vt:lpstr>
      <vt:lpstr>PISA tabell 1.5 s. 44</vt:lpstr>
      <vt:lpstr>PISA 2009</vt:lpstr>
      <vt:lpstr>Print / electronic reading</vt:lpstr>
      <vt:lpstr>PISA - Reading tasks</vt:lpstr>
      <vt:lpstr>Lysbilde 51</vt:lpstr>
      <vt:lpstr>Lysbilde 52</vt:lpstr>
      <vt:lpstr>Undervisningstips</vt:lpstr>
      <vt:lpstr>Reading literacy</vt:lpstr>
      <vt:lpstr>Lysbilde 55</vt:lpstr>
      <vt:lpstr>Lysbilde 56</vt:lpstr>
      <vt:lpstr>Litteratur</vt:lpstr>
    </vt:vector>
  </TitlesOfParts>
  <Company>NTNU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mn</dc:title>
  <dc:creator>Inger Langseth</dc:creator>
  <cp:lastModifiedBy>Inger Langseth</cp:lastModifiedBy>
  <cp:revision>52</cp:revision>
  <dcterms:created xsi:type="dcterms:W3CDTF">2010-09-21T09:53:50Z</dcterms:created>
  <dcterms:modified xsi:type="dcterms:W3CDTF">2010-09-21T13:21:28Z</dcterms:modified>
</cp:coreProperties>
</file>